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311" r:id="rId5"/>
    <p:sldId id="313" r:id="rId6"/>
    <p:sldId id="315" r:id="rId7"/>
    <p:sldId id="257" r:id="rId8"/>
    <p:sldId id="258" r:id="rId9"/>
    <p:sldId id="259" r:id="rId10"/>
    <p:sldId id="260" r:id="rId11"/>
    <p:sldId id="261" r:id="rId12"/>
    <p:sldId id="262" r:id="rId13"/>
    <p:sldId id="287" r:id="rId14"/>
    <p:sldId id="263" r:id="rId15"/>
    <p:sldId id="268" r:id="rId16"/>
    <p:sldId id="267" r:id="rId17"/>
    <p:sldId id="270" r:id="rId18"/>
    <p:sldId id="316" r:id="rId19"/>
    <p:sldId id="269" r:id="rId20"/>
    <p:sldId id="276" r:id="rId21"/>
    <p:sldId id="273" r:id="rId22"/>
    <p:sldId id="307" r:id="rId23"/>
    <p:sldId id="317" r:id="rId24"/>
    <p:sldId id="271" r:id="rId25"/>
    <p:sldId id="278" r:id="rId26"/>
    <p:sldId id="281" r:id="rId27"/>
    <p:sldId id="290" r:id="rId28"/>
    <p:sldId id="291" r:id="rId29"/>
    <p:sldId id="282" r:id="rId30"/>
    <p:sldId id="308" r:id="rId31"/>
    <p:sldId id="318" r:id="rId32"/>
    <p:sldId id="320" r:id="rId33"/>
    <p:sldId id="284" r:id="rId34"/>
    <p:sldId id="285" r:id="rId35"/>
    <p:sldId id="286" r:id="rId36"/>
    <p:sldId id="283" r:id="rId37"/>
    <p:sldId id="295" r:id="rId38"/>
    <p:sldId id="296" r:id="rId39"/>
    <p:sldId id="309" r:id="rId40"/>
    <p:sldId id="297" r:id="rId41"/>
    <p:sldId id="300" r:id="rId42"/>
    <p:sldId id="310" r:id="rId43"/>
    <p:sldId id="301" r:id="rId44"/>
    <p:sldId id="303" r:id="rId45"/>
    <p:sldId id="321" r:id="rId46"/>
    <p:sldId id="322" r:id="rId47"/>
    <p:sldId id="319" r:id="rId4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501" autoAdjust="0"/>
    <p:restoredTop sz="94660"/>
  </p:normalViewPr>
  <p:slideViewPr>
    <p:cSldViewPr snapToGrid="0">
      <p:cViewPr varScale="1">
        <p:scale>
          <a:sx n="92" d="100"/>
          <a:sy n="92" d="100"/>
        </p:scale>
        <p:origin x="80" y="6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theme" Target="theme/theme1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F9DC9-C882-32A5-E97E-740E5BE75E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07C76F-B4B1-2E5F-8038-B521C16C93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31F138-5381-01F6-3377-DB83AF749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10B101-2D27-F1EF-341A-B69216D6B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BD8116-8539-CCF8-B810-2F30B685E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522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B246D4-639F-4C1C-BBE8-20211A6CB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64FE38-D542-D25D-9DA4-04F3EEC30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54596C-9BE4-C615-DDAF-6479E68E3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7B76A0-4A91-1085-3289-714F7A997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5238D7-0178-8681-54E8-3FA6AD830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906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0C3D1B6-020E-D9C7-FD8C-1CBE6E6AAF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B1E615-8B77-D989-8DF1-73D6E433F2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5167C1-0951-BBD9-22EE-CB18DC137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767E0A-F017-2855-BD02-416A27C28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4478CD-4B7E-8375-6735-077A60C22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357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5951BF-8A15-ABBC-74A3-25995F32B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E37670-7A9C-875B-5137-C29E4A811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B67336-4A44-CA25-C562-43D3AF003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4351B1-E742-7CC9-C3EB-0DA56165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BCA4F7-F39D-FCC4-11F5-F6C2790D2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635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606B01-DCE8-B684-0C35-C2DBCAA72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2A8BC0-B0FF-551C-5548-4A4195C0A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E7B277-5B83-BF7D-B688-D818CC0A4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58DD82-F6AA-CB28-EA6D-564BF5308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AC6B37-1510-C79B-6293-CE706B8BB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206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B91E9B-F216-5009-323B-88B975B12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070353-EFEF-CA35-ECF2-874EF27247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D6C195A-6815-50FE-B402-D7B49F9FC6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8DE741-806A-9EB2-AF94-ACAB658B4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9B85B4-886B-CB84-89C3-4BFD32B0F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2E44D7-9135-45A3-7C9D-9AF6442E0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965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8A61FE-2A88-C8D0-BC00-95938895D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F0782D-0BA3-B6CC-C32D-D21DC7A0B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34F708-FE5C-535F-B92F-CC80793C1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639133-84C7-564E-CC24-AB9D7D72A7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DD07FBB-0BD4-174D-9FF9-B337003030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FBDF699-1596-007F-4432-29166AB14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5F0CF30-4C26-7527-4898-A17475A38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0E73849-9DCC-6517-49A4-C1AE5696B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9316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B1702A-A8AB-693E-0E04-97CA9F9D2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D93AB7-0D94-9DD5-6D5D-ED3861C42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4F20F09-B52F-640B-F26D-48326152D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2FC552-7F2A-BAED-0F3A-63C423819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396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9DEFCEE-6854-5875-6168-31EF64619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58F662F-643B-8C24-0191-7C5718B4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DF8A36-F307-76DB-EED7-9F8BBD1C0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036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E8A257-8F59-AA4A-3D06-CDFE4A978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453D4F-CF84-E7C3-6165-534C4EB3F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9CBBE7-5396-EA09-3373-25CD586CC5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B0B1D4-E8DA-1896-A16C-5CC737300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B580F0-1D2F-9CF0-119A-234BDC7FD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D6CE0A-CD51-1D26-DCA7-25EE35D36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6690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0829CC-1743-D593-A203-3BFE05A36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F3FA22F-A0CB-FA8B-D2CE-3B342736D9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251CBAB-9521-EA2B-0C03-6C8C283597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C41140-8574-BE54-F494-9297278C4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492A37-C6F1-1463-A56F-2D560972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D136F0-3502-7069-BB71-0B29CC662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102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66E2E0E-D4B9-26AA-A95E-AB285170B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51031C-C466-FD41-A6DD-5D0E58133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B1EF0E-770C-89A9-87CD-04A76BAFB7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3809F-10CB-472A-918E-318803FF0936}" type="datetimeFigureOut">
              <a:rPr lang="ko-KR" altLang="en-US" smtClean="0"/>
              <a:t>2023-07-31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45F1FA-C1C4-7EC8-F335-EC0DFFC3ED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E2D4F7-59CA-36A4-53F2-75E285B5E4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E5A96D-4386-490B-87ED-B2C08A901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134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hyperlink" Target="https://storendp-gpf2hvg2apcuhuht.z01.azurefd.net/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12" Type="http://schemas.openxmlformats.org/officeDocument/2006/relationships/image" Target="../media/image72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1.png"/><Relationship Id="rId5" Type="http://schemas.openxmlformats.org/officeDocument/2006/relationships/image" Target="../media/image65.png"/><Relationship Id="rId10" Type="http://schemas.openxmlformats.org/officeDocument/2006/relationships/image" Target="../media/image70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3" Type="http://schemas.openxmlformats.org/officeDocument/2006/relationships/image" Target="../media/image84.png"/><Relationship Id="rId7" Type="http://schemas.openxmlformats.org/officeDocument/2006/relationships/image" Target="../media/image88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7" Type="http://schemas.openxmlformats.org/officeDocument/2006/relationships/image" Target="../media/image112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1.png"/><Relationship Id="rId5" Type="http://schemas.openxmlformats.org/officeDocument/2006/relationships/image" Target="../media/image110.png"/><Relationship Id="rId4" Type="http://schemas.openxmlformats.org/officeDocument/2006/relationships/image" Target="../media/image109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.png"/><Relationship Id="rId3" Type="http://schemas.openxmlformats.org/officeDocument/2006/relationships/image" Target="../media/image114.png"/><Relationship Id="rId7" Type="http://schemas.openxmlformats.org/officeDocument/2006/relationships/image" Target="../media/image118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7.png"/><Relationship Id="rId5" Type="http://schemas.openxmlformats.org/officeDocument/2006/relationships/image" Target="../media/image116.png"/><Relationship Id="rId10" Type="http://schemas.openxmlformats.org/officeDocument/2006/relationships/image" Target="../media/image121.png"/><Relationship Id="rId4" Type="http://schemas.openxmlformats.org/officeDocument/2006/relationships/image" Target="../media/image115.png"/><Relationship Id="rId9" Type="http://schemas.openxmlformats.org/officeDocument/2006/relationships/image" Target="../media/image12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5.png"/><Relationship Id="rId4" Type="http://schemas.openxmlformats.org/officeDocument/2006/relationships/image" Target="../media/image12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7" Type="http://schemas.openxmlformats.org/officeDocument/2006/relationships/image" Target="../media/image131.png"/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.png"/><Relationship Id="rId5" Type="http://schemas.openxmlformats.org/officeDocument/2006/relationships/image" Target="../media/image129.png"/><Relationship Id="rId4" Type="http://schemas.openxmlformats.org/officeDocument/2006/relationships/image" Target="../media/image128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png"/><Relationship Id="rId3" Type="http://schemas.openxmlformats.org/officeDocument/2006/relationships/image" Target="../media/image133.png"/><Relationship Id="rId7" Type="http://schemas.openxmlformats.org/officeDocument/2006/relationships/image" Target="../media/image136.pn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5.png"/><Relationship Id="rId5" Type="http://schemas.openxmlformats.org/officeDocument/2006/relationships/image" Target="../media/image134.png"/><Relationship Id="rId4" Type="http://schemas.openxmlformats.org/officeDocument/2006/relationships/image" Target="../media/image71.png"/><Relationship Id="rId9" Type="http://schemas.openxmlformats.org/officeDocument/2006/relationships/image" Target="../media/image13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5.png"/><Relationship Id="rId3" Type="http://schemas.openxmlformats.org/officeDocument/2006/relationships/image" Target="../media/image140.png"/><Relationship Id="rId7" Type="http://schemas.openxmlformats.org/officeDocument/2006/relationships/image" Target="../media/image144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3.png"/><Relationship Id="rId5" Type="http://schemas.openxmlformats.org/officeDocument/2006/relationships/image" Target="../media/image142.png"/><Relationship Id="rId4" Type="http://schemas.openxmlformats.org/officeDocument/2006/relationships/image" Target="../media/image141.png"/><Relationship Id="rId9" Type="http://schemas.openxmlformats.org/officeDocument/2006/relationships/image" Target="../media/image14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1.png"/><Relationship Id="rId5" Type="http://schemas.openxmlformats.org/officeDocument/2006/relationships/image" Target="../media/image150.png"/><Relationship Id="rId4" Type="http://schemas.openxmlformats.org/officeDocument/2006/relationships/image" Target="../media/image149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8.png"/><Relationship Id="rId3" Type="http://schemas.openxmlformats.org/officeDocument/2006/relationships/image" Target="../media/image153.png"/><Relationship Id="rId7" Type="http://schemas.openxmlformats.org/officeDocument/2006/relationships/image" Target="../media/image157.png"/><Relationship Id="rId12" Type="http://schemas.openxmlformats.org/officeDocument/2006/relationships/image" Target="../media/image162.png"/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6.png"/><Relationship Id="rId11" Type="http://schemas.openxmlformats.org/officeDocument/2006/relationships/image" Target="../media/image161.png"/><Relationship Id="rId5" Type="http://schemas.openxmlformats.org/officeDocument/2006/relationships/image" Target="../media/image155.png"/><Relationship Id="rId10" Type="http://schemas.openxmlformats.org/officeDocument/2006/relationships/image" Target="../media/image160.png"/><Relationship Id="rId4" Type="http://schemas.openxmlformats.org/officeDocument/2006/relationships/image" Target="../media/image154.png"/><Relationship Id="rId9" Type="http://schemas.openxmlformats.org/officeDocument/2006/relationships/image" Target="../media/image15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5ECDC-75CF-449A-5E99-C3795220A6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Web Application Deployment</a:t>
            </a:r>
            <a:endParaRPr lang="ko-KR" altLang="en-US" sz="4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F657AA1-E531-6344-A5FB-CF0B29DEAB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Azure</a:t>
            </a:r>
          </a:p>
          <a:p>
            <a:r>
              <a:rPr lang="en-US" altLang="ko-KR" dirty="0"/>
              <a:t>							</a:t>
            </a:r>
          </a:p>
          <a:p>
            <a:r>
              <a:rPr lang="en-US" altLang="ko-KR"/>
              <a:t>							</a:t>
            </a:r>
            <a:r>
              <a:rPr lang="ko-KR" altLang="en-US"/>
              <a:t>최유나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1486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BA2B09D-C66C-CF87-525F-FD786F82F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976" y="191192"/>
            <a:ext cx="4840010" cy="10158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dirty="0"/>
              <a:t>Traffic Manager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4AF596-66EA-12B8-FEB1-808875D5D3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57" r="3563" b="2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CB5F25-1FC4-C7D4-DC11-93B7DB579DA8}"/>
              </a:ext>
            </a:extLst>
          </p:cNvPr>
          <p:cNvSpPr txBox="1"/>
          <p:nvPr/>
        </p:nvSpPr>
        <p:spPr>
          <a:xfrm>
            <a:off x="6372472" y="1140528"/>
            <a:ext cx="4840010" cy="17356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200" b="0" i="0" dirty="0">
                <a:effectLst/>
              </a:rPr>
              <a:t>트래픽 매니저</a:t>
            </a:r>
            <a:r>
              <a:rPr lang="en-US" altLang="ko-KR" sz="1200" b="0" i="0" dirty="0">
                <a:effectLst/>
              </a:rPr>
              <a:t>(Traffic Manager)</a:t>
            </a:r>
            <a:r>
              <a:rPr lang="ko-KR" altLang="en-US" sz="1200" b="0" i="0" dirty="0">
                <a:effectLst/>
              </a:rPr>
              <a:t>는 </a:t>
            </a:r>
            <a:r>
              <a:rPr lang="en-US" altLang="ko-KR" sz="1200" b="0" i="0" dirty="0">
                <a:effectLst/>
              </a:rPr>
              <a:t>Azure</a:t>
            </a:r>
            <a:r>
              <a:rPr lang="ko-KR" altLang="en-US" sz="1200" b="0" i="0" dirty="0">
                <a:effectLst/>
              </a:rPr>
              <a:t>에서 제공하는 로드 </a:t>
            </a:r>
            <a:r>
              <a:rPr lang="ko-KR" altLang="en-US" sz="1200" b="0" i="0" dirty="0" err="1">
                <a:effectLst/>
              </a:rPr>
              <a:t>밸런싱</a:t>
            </a:r>
            <a:r>
              <a:rPr lang="en-US" altLang="ko-KR" sz="1200" b="0" i="0" dirty="0">
                <a:effectLst/>
              </a:rPr>
              <a:t> </a:t>
            </a:r>
            <a:r>
              <a:rPr lang="ko-KR" altLang="en-US" sz="1200" b="0" i="0" dirty="0">
                <a:effectLst/>
              </a:rPr>
              <a:t>및 트래픽 관리 서비스입니다</a:t>
            </a:r>
            <a:r>
              <a:rPr lang="en-US" altLang="ko-KR" sz="1200" b="0" i="0" dirty="0">
                <a:effectLst/>
              </a:rPr>
              <a:t>. </a:t>
            </a:r>
            <a:r>
              <a:rPr lang="ko-KR" altLang="en-US" sz="1200" b="0" i="0" dirty="0">
                <a:effectLst/>
              </a:rPr>
              <a:t>트래픽 매니저는 </a:t>
            </a:r>
            <a:r>
              <a:rPr lang="en-US" altLang="ko-KR" sz="1200" b="0" i="0" dirty="0">
                <a:effectLst/>
              </a:rPr>
              <a:t>DNS(Domain Name System) </a:t>
            </a:r>
            <a:r>
              <a:rPr lang="ko-KR" altLang="en-US" sz="1200" b="0" i="0" dirty="0">
                <a:effectLst/>
              </a:rPr>
              <a:t>기반으로 동작하며</a:t>
            </a:r>
            <a:r>
              <a:rPr lang="en-US" altLang="ko-KR" sz="1200" b="0" i="0" dirty="0">
                <a:effectLst/>
              </a:rPr>
              <a:t>, </a:t>
            </a:r>
            <a:r>
              <a:rPr lang="ko-KR" altLang="en-US" sz="1200" b="0" i="0" dirty="0">
                <a:effectLst/>
              </a:rPr>
              <a:t>여러 지역 또는 데이터 센터 간의 트래픽을 분산하고 애플리케이션의 가용성과 성능을 향상시키는 역할을 합니다</a:t>
            </a:r>
            <a:r>
              <a:rPr lang="en-US" altLang="ko-KR" sz="1200" b="0" i="0" dirty="0">
                <a:effectLst/>
              </a:rPr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200" b="0" i="0" dirty="0">
                <a:effectLst/>
              </a:rPr>
              <a:t>트래픽 매니저는 </a:t>
            </a:r>
            <a:r>
              <a:rPr lang="en-US" altLang="ko-KR" sz="1200" b="0" i="0" dirty="0">
                <a:effectLst/>
              </a:rPr>
              <a:t>L7(</a:t>
            </a:r>
            <a:r>
              <a:rPr lang="ko-KR" altLang="en-US" sz="1200" b="0" i="0" dirty="0">
                <a:effectLst/>
              </a:rPr>
              <a:t>애플리케이션 계층</a:t>
            </a:r>
            <a:r>
              <a:rPr lang="en-US" altLang="ko-KR" sz="1200" b="0" i="0" dirty="0">
                <a:effectLst/>
              </a:rPr>
              <a:t>) </a:t>
            </a:r>
            <a:r>
              <a:rPr lang="ko-KR" altLang="en-US" sz="1200" b="0" i="0" dirty="0">
                <a:effectLst/>
              </a:rPr>
              <a:t>로드 </a:t>
            </a:r>
            <a:r>
              <a:rPr lang="ko-KR" altLang="en-US" sz="1200" b="0" i="0" dirty="0" err="1">
                <a:effectLst/>
              </a:rPr>
              <a:t>밸런서로</a:t>
            </a:r>
            <a:r>
              <a:rPr lang="en-US" altLang="ko-KR" sz="1200" b="0" i="0" dirty="0">
                <a:effectLst/>
              </a:rPr>
              <a:t> </a:t>
            </a:r>
            <a:r>
              <a:rPr lang="ko-KR" altLang="en-US" sz="1200" b="0" i="0" dirty="0">
                <a:effectLst/>
              </a:rPr>
              <a:t>동작하며</a:t>
            </a:r>
            <a:r>
              <a:rPr lang="en-US" altLang="ko-KR" sz="1200" b="0" i="0" dirty="0">
                <a:effectLst/>
              </a:rPr>
              <a:t>, </a:t>
            </a:r>
            <a:r>
              <a:rPr lang="ko-KR" altLang="en-US" sz="1200" b="0" i="0" dirty="0">
                <a:effectLst/>
              </a:rPr>
              <a:t>다양한 로드 </a:t>
            </a:r>
            <a:r>
              <a:rPr lang="ko-KR" altLang="en-US" sz="1200" b="0" i="0" dirty="0" err="1">
                <a:effectLst/>
              </a:rPr>
              <a:t>밸런싱</a:t>
            </a:r>
            <a:r>
              <a:rPr lang="en-US" altLang="ko-KR" sz="1200" b="0" i="0" dirty="0">
                <a:effectLst/>
              </a:rPr>
              <a:t> </a:t>
            </a:r>
            <a:r>
              <a:rPr lang="ko-KR" altLang="en-US" sz="1200" b="0" i="0" dirty="0">
                <a:effectLst/>
              </a:rPr>
              <a:t>알고리즘을 지원합니다</a:t>
            </a:r>
            <a:r>
              <a:rPr lang="en-US" altLang="ko-KR" sz="1200" b="0" i="0" dirty="0">
                <a:effectLst/>
              </a:rPr>
              <a:t>. </a:t>
            </a:r>
            <a:r>
              <a:rPr lang="ko-KR" altLang="en-US" sz="1200" b="0" i="0" dirty="0">
                <a:effectLst/>
              </a:rPr>
              <a:t>트래픽 매니저는 클라이언트의 </a:t>
            </a:r>
            <a:r>
              <a:rPr lang="en-US" altLang="ko-KR" sz="1200" b="0" i="0" dirty="0">
                <a:effectLst/>
              </a:rPr>
              <a:t>DNS </a:t>
            </a:r>
            <a:r>
              <a:rPr lang="ko-KR" altLang="en-US" sz="1200" b="0" i="0" dirty="0">
                <a:effectLst/>
              </a:rPr>
              <a:t>요청을 처리하여 가장 적합한 </a:t>
            </a:r>
            <a:r>
              <a:rPr lang="ko-KR" altLang="en-US" sz="1200" b="0" i="0" dirty="0" err="1">
                <a:effectLst/>
              </a:rPr>
              <a:t>엔드포인트</a:t>
            </a:r>
            <a:r>
              <a:rPr lang="en-US" altLang="ko-KR" sz="1200" b="0" i="0" dirty="0">
                <a:effectLst/>
              </a:rPr>
              <a:t>(</a:t>
            </a:r>
            <a:r>
              <a:rPr lang="ko-KR" altLang="en-US" sz="1200" b="0" i="0" dirty="0">
                <a:effectLst/>
              </a:rPr>
              <a:t>애플리케이션의 인스턴스 또는 서비스</a:t>
            </a:r>
            <a:r>
              <a:rPr lang="en-US" altLang="ko-KR" sz="1200" b="0" i="0" dirty="0">
                <a:effectLst/>
              </a:rPr>
              <a:t>)</a:t>
            </a:r>
            <a:r>
              <a:rPr lang="ko-KR" altLang="en-US" sz="1200" b="0" i="0" dirty="0">
                <a:effectLst/>
              </a:rPr>
              <a:t>로 트래픽을 전달합니다</a:t>
            </a:r>
            <a:r>
              <a:rPr lang="en-US" altLang="ko-KR" sz="1200" b="0" i="0" dirty="0">
                <a:effectLst/>
              </a:rPr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200" b="0" i="0" dirty="0">
              <a:effectLst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5D681A1-6CE0-7346-372E-7759AECC37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79969"/>
              </p:ext>
            </p:extLst>
          </p:nvPr>
        </p:nvGraphicFramePr>
        <p:xfrm>
          <a:off x="6480976" y="3114088"/>
          <a:ext cx="5343568" cy="3384555"/>
        </p:xfrm>
        <a:graphic>
          <a:graphicData uri="http://schemas.openxmlformats.org/drawingml/2006/table">
            <a:tbl>
              <a:tblPr/>
              <a:tblGrid>
                <a:gridCol w="2671784">
                  <a:extLst>
                    <a:ext uri="{9D8B030D-6E8A-4147-A177-3AD203B41FA5}">
                      <a16:colId xmlns:a16="http://schemas.microsoft.com/office/drawing/2014/main" val="1245200411"/>
                    </a:ext>
                  </a:extLst>
                </a:gridCol>
                <a:gridCol w="2671784">
                  <a:extLst>
                    <a:ext uri="{9D8B030D-6E8A-4147-A177-3AD203B41FA5}">
                      <a16:colId xmlns:a16="http://schemas.microsoft.com/office/drawing/2014/main" val="813311216"/>
                    </a:ext>
                  </a:extLst>
                </a:gridCol>
              </a:tblGrid>
              <a:tr h="192110"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200" b="1">
                          <a:effectLst/>
                        </a:rPr>
                        <a:t>기능</a:t>
                      </a:r>
                    </a:p>
                  </a:txBody>
                  <a:tcPr marL="32473" marR="32473" marT="16236" marB="16236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200" b="1">
                          <a:effectLst/>
                        </a:rPr>
                        <a:t>설명</a:t>
                      </a:r>
                    </a:p>
                  </a:txBody>
                  <a:tcPr marL="32473" marR="32473" marT="16236" marB="16236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11759"/>
                  </a:ext>
                </a:extLst>
              </a:tr>
              <a:tr h="734378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지역 또는 데이터 센터 간 로드 밸런싱</a:t>
                      </a:r>
                    </a:p>
                  </a:txBody>
                  <a:tcPr marL="32473" marR="32473" marT="16236" marB="16236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 dirty="0">
                          <a:effectLst/>
                        </a:rPr>
                        <a:t>트래픽 매니저는 다양한 지역 또는 데이터 센터에 배포된 </a:t>
                      </a:r>
                      <a:r>
                        <a:rPr lang="ko-KR" altLang="en-US" sz="1200" dirty="0" err="1">
                          <a:effectLst/>
                        </a:rPr>
                        <a:t>엔드포인트</a:t>
                      </a:r>
                      <a:r>
                        <a:rPr lang="ko-KR" altLang="en-US" sz="1200" dirty="0">
                          <a:effectLst/>
                        </a:rPr>
                        <a:t> 간의 트래픽을 분산하여 가용성을 향상시킵니다</a:t>
                      </a:r>
                      <a:r>
                        <a:rPr lang="en-US" altLang="ko-KR" sz="1200" dirty="0">
                          <a:effectLst/>
                        </a:rPr>
                        <a:t>.</a:t>
                      </a:r>
                    </a:p>
                  </a:txBody>
                  <a:tcPr marL="32473" marR="32473" marT="16236" marB="16236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4616397"/>
                  </a:ext>
                </a:extLst>
              </a:tr>
              <a:tr h="521171"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200">
                          <a:effectLst/>
                        </a:rPr>
                        <a:t>DNS </a:t>
                      </a:r>
                      <a:r>
                        <a:rPr lang="ko-KR" altLang="en-US" sz="1200">
                          <a:effectLst/>
                        </a:rPr>
                        <a:t>기반 가중치 분배</a:t>
                      </a:r>
                    </a:p>
                  </a:txBody>
                  <a:tcPr marL="32473" marR="32473" marT="16236" marB="16236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 dirty="0">
                          <a:effectLst/>
                        </a:rPr>
                        <a:t>다양한 </a:t>
                      </a:r>
                      <a:r>
                        <a:rPr lang="ko-KR" altLang="en-US" sz="1200" dirty="0" err="1">
                          <a:effectLst/>
                        </a:rPr>
                        <a:t>엔드포인트에</a:t>
                      </a:r>
                      <a:r>
                        <a:rPr lang="ko-KR" altLang="en-US" sz="1200" dirty="0">
                          <a:effectLst/>
                        </a:rPr>
                        <a:t> 가중치를 할당하여 트래픽 분산 비율을 조정할 수 있습니다</a:t>
                      </a:r>
                      <a:r>
                        <a:rPr lang="en-US" altLang="ko-KR" sz="1200" dirty="0">
                          <a:effectLst/>
                        </a:rPr>
                        <a:t>.</a:t>
                      </a:r>
                    </a:p>
                  </a:txBody>
                  <a:tcPr marL="32473" marR="32473" marT="16236" marB="16236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645000"/>
                  </a:ext>
                </a:extLst>
              </a:tr>
              <a:tr h="876515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장애 조치 및 복구</a:t>
                      </a:r>
                    </a:p>
                  </a:txBody>
                  <a:tcPr marL="32473" marR="32473" marT="16236" marB="16236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트래픽 매니저는 엔드포인트의 상태를 모니터링하고 장애 발생 시 이를 감지하여 자동으로 트래픽을 안정적인 엔드포인트로 전환합니다</a:t>
                      </a:r>
                      <a:r>
                        <a:rPr lang="en-US" altLang="ko-KR" sz="1200">
                          <a:effectLst/>
                        </a:rPr>
                        <a:t>.</a:t>
                      </a:r>
                    </a:p>
                  </a:txBody>
                  <a:tcPr marL="32473" marR="32473" marT="16236" marB="16236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786664"/>
                  </a:ext>
                </a:extLst>
              </a:tr>
              <a:tr h="947584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지연 시간 및 성능 최적화</a:t>
                      </a:r>
                    </a:p>
                  </a:txBody>
                  <a:tcPr marL="32473" marR="32473" marT="16236" marB="16236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 dirty="0">
                          <a:effectLst/>
                        </a:rPr>
                        <a:t>트래픽 매니저는 클라이언트의 지리적 위치에 기반하여 가장 가까운 </a:t>
                      </a:r>
                      <a:r>
                        <a:rPr lang="ko-KR" altLang="en-US" sz="1200" dirty="0" err="1">
                          <a:effectLst/>
                        </a:rPr>
                        <a:t>엔드포인트로</a:t>
                      </a:r>
                      <a:r>
                        <a:rPr lang="ko-KR" altLang="en-US" sz="1200" dirty="0">
                          <a:effectLst/>
                        </a:rPr>
                        <a:t> 트래픽을 라우팅하여 지연 시간을 최소화하고 성능을 향상시킵니다</a:t>
                      </a:r>
                      <a:r>
                        <a:rPr lang="en-US" altLang="ko-KR" sz="1200" dirty="0">
                          <a:effectLst/>
                        </a:rPr>
                        <a:t>.</a:t>
                      </a:r>
                    </a:p>
                  </a:txBody>
                  <a:tcPr marL="32473" marR="32473" marT="16236" marB="16236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9092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1418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0E8057-F0AA-1F41-ECBC-200302512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720" y="643467"/>
            <a:ext cx="2677243" cy="230083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2D9B7F0-990A-E4CD-71BF-B1D831B62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438" y="3107817"/>
            <a:ext cx="2795076" cy="310671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C8F80EE-67E9-4D73-2FC0-080535471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2605" y="643467"/>
            <a:ext cx="2842553" cy="246435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4D4D1CB-5C4A-7901-88DF-B95AB774F0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0514" y="3323885"/>
            <a:ext cx="2795077" cy="2890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23830DE-8956-8CD8-4A4F-9F21C3FC80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5157" y="710275"/>
            <a:ext cx="2321533" cy="41461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6D23FEC-80A8-4A29-4516-DE306D59DB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7489" y="1168750"/>
            <a:ext cx="2267936" cy="251690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4ED4780-3933-8C9B-3397-C60638CFB9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61891" y="1495650"/>
            <a:ext cx="1477518" cy="188437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9707D03-1A5F-94BB-F8E4-2DBB42F67E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27542" y="3358607"/>
            <a:ext cx="1611351" cy="277837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F0E6A47E-573C-078F-258E-EB387151BD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91929" y="1530521"/>
            <a:ext cx="1466811" cy="179336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D97F7D8-8163-E097-04E2-29FB5AFA2C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491929" y="3358607"/>
            <a:ext cx="1611351" cy="282120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9675314-B585-A230-1129-9347CF2996B2}"/>
              </a:ext>
            </a:extLst>
          </p:cNvPr>
          <p:cNvSpPr txBox="1"/>
          <p:nvPr/>
        </p:nvSpPr>
        <p:spPr>
          <a:xfrm>
            <a:off x="8633218" y="2595606"/>
            <a:ext cx="2191331" cy="273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768096">
              <a:spcAft>
                <a:spcPts val="600"/>
              </a:spcAft>
            </a:pPr>
            <a:r>
              <a:rPr lang="ko-KR" altLang="en-US" sz="1176" kern="1200" err="1">
                <a:solidFill>
                  <a:schemeClr val="tx1"/>
                </a:solidFill>
                <a:highlight>
                  <a:srgbClr val="FFFF00"/>
                </a:highlight>
                <a:latin typeface="+mn-lt"/>
                <a:ea typeface="+mn-ea"/>
                <a:cs typeface="+mn-cs"/>
              </a:rPr>
              <a:t>vm</a:t>
            </a:r>
            <a:r>
              <a:rPr lang="ko-KR" altLang="en-US" sz="1176" kern="1200">
                <a:solidFill>
                  <a:schemeClr val="tx1"/>
                </a:solidFill>
                <a:highlight>
                  <a:srgbClr val="FFFF00"/>
                </a:highlight>
                <a:latin typeface="+mn-lt"/>
                <a:ea typeface="+mn-ea"/>
                <a:cs typeface="+mn-cs"/>
              </a:rPr>
              <a:t> </a:t>
            </a:r>
            <a:r>
              <a:rPr lang="ko-KR" altLang="en-US" sz="1176" kern="1200" err="1">
                <a:solidFill>
                  <a:schemeClr val="tx1"/>
                </a:solidFill>
                <a:highlight>
                  <a:srgbClr val="FFFF00"/>
                </a:highlight>
                <a:latin typeface="+mn-lt"/>
                <a:ea typeface="+mn-ea"/>
                <a:cs typeface="+mn-cs"/>
              </a:rPr>
              <a:t>dns</a:t>
            </a:r>
            <a:r>
              <a:rPr lang="ko-KR" altLang="en-US" sz="1176" kern="1200">
                <a:solidFill>
                  <a:schemeClr val="tx1"/>
                </a:solidFill>
                <a:highlight>
                  <a:srgbClr val="FFFF00"/>
                </a:highlight>
                <a:latin typeface="+mn-lt"/>
                <a:ea typeface="+mn-ea"/>
                <a:cs typeface="+mn-cs"/>
              </a:rPr>
              <a:t> </a:t>
            </a:r>
            <a:r>
              <a:rPr lang="ko-KR" altLang="en-US" sz="1176" kern="1200" err="1">
                <a:solidFill>
                  <a:schemeClr val="tx1"/>
                </a:solidFill>
                <a:highlight>
                  <a:srgbClr val="FFFF00"/>
                </a:highlight>
                <a:latin typeface="+mn-lt"/>
                <a:ea typeface="+mn-ea"/>
                <a:cs typeface="+mn-cs"/>
              </a:rPr>
              <a:t>name</a:t>
            </a:r>
            <a:r>
              <a:rPr lang="ko-KR" altLang="en-US" sz="1176" kern="1200">
                <a:solidFill>
                  <a:schemeClr val="tx1"/>
                </a:solidFill>
                <a:highlight>
                  <a:srgbClr val="FFFF00"/>
                </a:highlight>
                <a:latin typeface="+mn-lt"/>
                <a:ea typeface="+mn-ea"/>
                <a:cs typeface="+mn-cs"/>
              </a:rPr>
              <a:t> </a:t>
            </a:r>
            <a:r>
              <a:rPr lang="ko-KR" altLang="en-US" sz="1176" kern="1200" err="1">
                <a:solidFill>
                  <a:schemeClr val="tx1"/>
                </a:solidFill>
                <a:highlight>
                  <a:srgbClr val="FFFF00"/>
                </a:highlight>
                <a:latin typeface="+mn-lt"/>
                <a:ea typeface="+mn-ea"/>
                <a:cs typeface="+mn-cs"/>
              </a:rPr>
              <a:t>configuration</a:t>
            </a:r>
            <a:endParaRPr lang="ko-KR" altLang="en-US" sz="140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70927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3217411-E531-592D-0B71-DEB3ED7A3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224" y="643467"/>
            <a:ext cx="4292351" cy="254321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A82FAC30-6AED-D8A7-4B95-ADFE254FB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316" y="816946"/>
            <a:ext cx="4732940" cy="2196259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7523E84E-1C21-F479-3B3F-2DA7510DF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627" y="3671316"/>
            <a:ext cx="4173544" cy="254586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0AD16F6-A629-8A9D-C705-03959117D7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8794" y="3671316"/>
            <a:ext cx="4151983" cy="255346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982C6FD-7F4C-D632-B39D-38D73737FC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2406774" cy="59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449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05E4841D-EAAB-2667-A3A5-74E693D16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793969"/>
            <a:ext cx="3292524" cy="722272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4BDCD00-BA97-40D8-93CD-0A9CA931BE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2080" y="3429000"/>
            <a:ext cx="2636520" cy="0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D07D128A-34DD-93B0-2636-80CDCE7DE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115" y="3965161"/>
            <a:ext cx="3279025" cy="1469321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D631E40-F51C-4828-B23B-DF9035132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1D7B7361-4778-659B-42B2-DD992F7E7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453" y="1126600"/>
            <a:ext cx="3246383" cy="46048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0E23E3-A5B9-F1C6-09B2-477E56F29EE4}"/>
              </a:ext>
            </a:extLst>
          </p:cNvPr>
          <p:cNvSpPr txBox="1"/>
          <p:nvPr/>
        </p:nvSpPr>
        <p:spPr>
          <a:xfrm>
            <a:off x="8038134" y="2106493"/>
            <a:ext cx="4153866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err="1">
                <a:highlight>
                  <a:srgbClr val="C0C0C0"/>
                </a:highlight>
              </a:rPr>
              <a:t>엔드포인트에</a:t>
            </a:r>
            <a:r>
              <a:rPr lang="ko-KR" altLang="en-US" sz="1200" dirty="0">
                <a:highlight>
                  <a:srgbClr val="C0C0C0"/>
                </a:highlight>
              </a:rPr>
              <a:t> 기존 </a:t>
            </a:r>
            <a:r>
              <a:rPr lang="en-US" altLang="ko-KR" sz="1200" dirty="0">
                <a:highlight>
                  <a:srgbClr val="C0C0C0"/>
                </a:highlight>
              </a:rPr>
              <a:t>us </a:t>
            </a:r>
            <a:r>
              <a:rPr lang="ko-KR" altLang="en-US" sz="1200" dirty="0">
                <a:highlight>
                  <a:srgbClr val="C0C0C0"/>
                </a:highlight>
              </a:rPr>
              <a:t>윈도우 서버</a:t>
            </a:r>
            <a:r>
              <a:rPr lang="en-US" altLang="ko-KR" sz="1200" dirty="0">
                <a:highlight>
                  <a:srgbClr val="C0C0C0"/>
                </a:highlight>
              </a:rPr>
              <a:t>, </a:t>
            </a:r>
            <a:r>
              <a:rPr lang="en-US" altLang="ko-KR" sz="1200" dirty="0" err="1">
                <a:highlight>
                  <a:srgbClr val="C0C0C0"/>
                </a:highlight>
              </a:rPr>
              <a:t>kr</a:t>
            </a:r>
            <a:r>
              <a:rPr lang="en-US" altLang="ko-KR" sz="1200" dirty="0">
                <a:highlight>
                  <a:srgbClr val="C0C0C0"/>
                </a:highlight>
              </a:rPr>
              <a:t> </a:t>
            </a:r>
            <a:r>
              <a:rPr lang="ko-KR" altLang="en-US" sz="1200" dirty="0" err="1">
                <a:highlight>
                  <a:srgbClr val="C0C0C0"/>
                </a:highlight>
              </a:rPr>
              <a:t>리눅스서버를</a:t>
            </a:r>
            <a:r>
              <a:rPr lang="ko-KR" altLang="en-US" sz="1200" dirty="0">
                <a:highlight>
                  <a:srgbClr val="C0C0C0"/>
                </a:highlight>
              </a:rPr>
              <a:t> 접속성공 이후</a:t>
            </a:r>
            <a:r>
              <a:rPr lang="en-US" altLang="ko-KR" sz="1200" dirty="0">
                <a:highlight>
                  <a:srgbClr val="C0C0C0"/>
                </a:highlight>
              </a:rPr>
              <a:t>, </a:t>
            </a:r>
            <a:r>
              <a:rPr lang="ko-KR" altLang="en-US" sz="1200" dirty="0">
                <a:highlight>
                  <a:srgbClr val="C0C0C0"/>
                </a:highlight>
              </a:rPr>
              <a:t>각각의 </a:t>
            </a:r>
            <a:r>
              <a:rPr lang="en-US" altLang="ko-KR" sz="1200" dirty="0">
                <a:highlight>
                  <a:srgbClr val="C0C0C0"/>
                </a:highlight>
              </a:rPr>
              <a:t>web app</a:t>
            </a:r>
            <a:r>
              <a:rPr lang="ko-KR" altLang="en-US" sz="1200" dirty="0">
                <a:highlight>
                  <a:srgbClr val="C0C0C0"/>
                </a:highlight>
              </a:rPr>
              <a:t>의 </a:t>
            </a:r>
            <a:r>
              <a:rPr lang="ko-KR" altLang="en-US" sz="1200" dirty="0" err="1">
                <a:highlight>
                  <a:srgbClr val="C0C0C0"/>
                </a:highlight>
              </a:rPr>
              <a:t>앤드포인트도</a:t>
            </a:r>
            <a:r>
              <a:rPr lang="ko-KR" altLang="en-US" sz="1200" dirty="0">
                <a:highlight>
                  <a:srgbClr val="C0C0C0"/>
                </a:highlight>
              </a:rPr>
              <a:t> 추가하게 되면 총 </a:t>
            </a:r>
            <a:r>
              <a:rPr lang="en-US" altLang="ko-KR" sz="1200" dirty="0">
                <a:highlight>
                  <a:srgbClr val="C0C0C0"/>
                </a:highlight>
              </a:rPr>
              <a:t>4</a:t>
            </a:r>
            <a:r>
              <a:rPr lang="ko-KR" altLang="en-US" sz="1200" dirty="0">
                <a:highlight>
                  <a:srgbClr val="C0C0C0"/>
                </a:highlight>
              </a:rPr>
              <a:t>개의 랜덤서버가 트래픽</a:t>
            </a:r>
            <a:r>
              <a:rPr lang="en-US" altLang="ko-KR" sz="1200" dirty="0" err="1">
                <a:highlight>
                  <a:srgbClr val="C0C0C0"/>
                </a:highlight>
              </a:rPr>
              <a:t>dns</a:t>
            </a:r>
            <a:r>
              <a:rPr lang="en-US" altLang="ko-KR" sz="1200" dirty="0">
                <a:highlight>
                  <a:srgbClr val="C0C0C0"/>
                </a:highlight>
              </a:rPr>
              <a:t> </a:t>
            </a:r>
            <a:r>
              <a:rPr lang="ko-KR" altLang="en-US" sz="1200" dirty="0">
                <a:highlight>
                  <a:srgbClr val="C0C0C0"/>
                </a:highlight>
              </a:rPr>
              <a:t>를 통해 접속된다</a:t>
            </a:r>
            <a:r>
              <a:rPr lang="en-US" altLang="ko-KR" sz="1200" dirty="0">
                <a:highlight>
                  <a:srgbClr val="C0C0C0"/>
                </a:highlight>
              </a:rPr>
              <a:t>.</a:t>
            </a:r>
          </a:p>
          <a:p>
            <a:r>
              <a:rPr lang="ko-KR" altLang="en-US" sz="1200" dirty="0">
                <a:highlight>
                  <a:srgbClr val="C0C0C0"/>
                </a:highlight>
              </a:rPr>
              <a:t>트래픽 매니저를 사용하여 </a:t>
            </a:r>
            <a:r>
              <a:rPr lang="ko-KR" altLang="en-US" sz="1200" dirty="0" err="1">
                <a:highlight>
                  <a:srgbClr val="C0C0C0"/>
                </a:highlight>
              </a:rPr>
              <a:t>엔드포인트를</a:t>
            </a:r>
            <a:r>
              <a:rPr lang="ko-KR" altLang="en-US" sz="1200" dirty="0">
                <a:highlight>
                  <a:srgbClr val="C0C0C0"/>
                </a:highlight>
              </a:rPr>
              <a:t> 구성하면</a:t>
            </a:r>
            <a:r>
              <a:rPr lang="en-US" altLang="ko-KR" sz="1200" dirty="0">
                <a:highlight>
                  <a:srgbClr val="C0C0C0"/>
                </a:highlight>
              </a:rPr>
              <a:t>, </a:t>
            </a:r>
            <a:r>
              <a:rPr lang="ko-KR" altLang="en-US" sz="1200" dirty="0">
                <a:highlight>
                  <a:srgbClr val="C0C0C0"/>
                </a:highlight>
              </a:rPr>
              <a:t>여러 개의 서버를 포함한 여러 개의 웹 앱을 트래픽 매니저의 </a:t>
            </a:r>
            <a:r>
              <a:rPr lang="en-US" altLang="ko-KR" sz="1200" dirty="0">
                <a:highlight>
                  <a:srgbClr val="C0C0C0"/>
                </a:highlight>
              </a:rPr>
              <a:t>DNS </a:t>
            </a:r>
            <a:r>
              <a:rPr lang="ko-KR" altLang="en-US" sz="1200" dirty="0">
                <a:highlight>
                  <a:srgbClr val="C0C0C0"/>
                </a:highlight>
              </a:rPr>
              <a:t>주소로 접속가능</a:t>
            </a:r>
            <a:r>
              <a:rPr lang="en-US" altLang="ko-KR" sz="1200" dirty="0">
                <a:highlight>
                  <a:srgbClr val="C0C0C0"/>
                </a:highlight>
              </a:rPr>
              <a:t>. </a:t>
            </a:r>
          </a:p>
          <a:p>
            <a:r>
              <a:rPr lang="ko-KR" altLang="en-US" sz="1200" dirty="0">
                <a:highlight>
                  <a:srgbClr val="C0C0C0"/>
                </a:highlight>
              </a:rPr>
              <a:t>예를 들어</a:t>
            </a:r>
            <a:r>
              <a:rPr lang="en-US" altLang="ko-KR" sz="1200" dirty="0">
                <a:highlight>
                  <a:srgbClr val="C0C0C0"/>
                </a:highlight>
              </a:rPr>
              <a:t>, </a:t>
            </a:r>
            <a:r>
              <a:rPr lang="ko-KR" altLang="en-US" sz="1200" dirty="0" err="1">
                <a:highlight>
                  <a:srgbClr val="C0C0C0"/>
                </a:highlight>
              </a:rPr>
              <a:t>엔드포인트에</a:t>
            </a:r>
            <a:r>
              <a:rPr lang="ko-KR" altLang="en-US" sz="1200" dirty="0">
                <a:highlight>
                  <a:srgbClr val="C0C0C0"/>
                </a:highlight>
              </a:rPr>
              <a:t> 미국의 윈도우 서버와 한국의 리눅스 서버를 추가하고</a:t>
            </a:r>
            <a:r>
              <a:rPr lang="en-US" altLang="ko-KR" sz="1200" dirty="0">
                <a:highlight>
                  <a:srgbClr val="C0C0C0"/>
                </a:highlight>
              </a:rPr>
              <a:t>, </a:t>
            </a:r>
            <a:r>
              <a:rPr lang="ko-KR" altLang="en-US" sz="1200" dirty="0">
                <a:highlight>
                  <a:srgbClr val="C0C0C0"/>
                </a:highlight>
              </a:rPr>
              <a:t>각각의 웹 앱에 대한 </a:t>
            </a:r>
            <a:r>
              <a:rPr lang="ko-KR" altLang="en-US" sz="1200" dirty="0" err="1">
                <a:highlight>
                  <a:srgbClr val="C0C0C0"/>
                </a:highlight>
              </a:rPr>
              <a:t>앤드포인트도</a:t>
            </a:r>
            <a:r>
              <a:rPr lang="ko-KR" altLang="en-US" sz="1200" dirty="0">
                <a:highlight>
                  <a:srgbClr val="C0C0C0"/>
                </a:highlight>
              </a:rPr>
              <a:t> 설정하면</a:t>
            </a:r>
            <a:r>
              <a:rPr lang="en-US" altLang="ko-KR" sz="1200" dirty="0">
                <a:highlight>
                  <a:srgbClr val="C0C0C0"/>
                </a:highlight>
              </a:rPr>
              <a:t>, </a:t>
            </a:r>
            <a:r>
              <a:rPr lang="ko-KR" altLang="en-US" sz="1200" dirty="0">
                <a:highlight>
                  <a:srgbClr val="C0C0C0"/>
                </a:highlight>
              </a:rPr>
              <a:t>트래픽 매니저의 </a:t>
            </a:r>
            <a:r>
              <a:rPr lang="en-US" altLang="ko-KR" sz="1200" dirty="0">
                <a:highlight>
                  <a:srgbClr val="C0C0C0"/>
                </a:highlight>
              </a:rPr>
              <a:t>DNS </a:t>
            </a:r>
            <a:r>
              <a:rPr lang="ko-KR" altLang="en-US" sz="1200" dirty="0">
                <a:highlight>
                  <a:srgbClr val="C0C0C0"/>
                </a:highlight>
              </a:rPr>
              <a:t>주소를 사용하여 랜덤하게 선택된 서버에 접속</a:t>
            </a:r>
            <a:r>
              <a:rPr lang="en-US" altLang="ko-KR" sz="1200" dirty="0">
                <a:highlight>
                  <a:srgbClr val="C0C0C0"/>
                </a:highlight>
              </a:rPr>
              <a:t>.</a:t>
            </a:r>
          </a:p>
          <a:p>
            <a:r>
              <a:rPr lang="ko-KR" altLang="en-US" sz="1200" dirty="0">
                <a:highlight>
                  <a:srgbClr val="C0C0C0"/>
                </a:highlight>
              </a:rPr>
              <a:t>즉</a:t>
            </a:r>
            <a:r>
              <a:rPr lang="en-US" altLang="ko-KR" sz="1200" dirty="0">
                <a:highlight>
                  <a:srgbClr val="C0C0C0"/>
                </a:highlight>
              </a:rPr>
              <a:t>, </a:t>
            </a:r>
            <a:r>
              <a:rPr lang="ko-KR" altLang="en-US" sz="1200" dirty="0">
                <a:highlight>
                  <a:srgbClr val="C0C0C0"/>
                </a:highlight>
              </a:rPr>
              <a:t>사용자가 트래픽 매니저의 </a:t>
            </a:r>
            <a:r>
              <a:rPr lang="en-US" altLang="ko-KR" sz="1200" dirty="0">
                <a:highlight>
                  <a:srgbClr val="C0C0C0"/>
                </a:highlight>
              </a:rPr>
              <a:t>DNS </a:t>
            </a:r>
            <a:r>
              <a:rPr lang="ko-KR" altLang="en-US" sz="1200" dirty="0">
                <a:highlight>
                  <a:srgbClr val="C0C0C0"/>
                </a:highlight>
              </a:rPr>
              <a:t>주소로 접속하면</a:t>
            </a:r>
            <a:r>
              <a:rPr lang="en-US" altLang="ko-KR" sz="1200" dirty="0">
                <a:highlight>
                  <a:srgbClr val="C0C0C0"/>
                </a:highlight>
              </a:rPr>
              <a:t>, </a:t>
            </a:r>
            <a:r>
              <a:rPr lang="ko-KR" altLang="en-US" sz="1200" dirty="0">
                <a:highlight>
                  <a:srgbClr val="C0C0C0"/>
                </a:highlight>
              </a:rPr>
              <a:t>트래픽 매니저는 등록된 </a:t>
            </a:r>
            <a:r>
              <a:rPr lang="ko-KR" altLang="en-US" sz="1200" dirty="0" err="1">
                <a:highlight>
                  <a:srgbClr val="C0C0C0"/>
                </a:highlight>
              </a:rPr>
              <a:t>엔드포인트</a:t>
            </a:r>
            <a:r>
              <a:rPr lang="ko-KR" altLang="en-US" sz="1200" dirty="0">
                <a:highlight>
                  <a:srgbClr val="C0C0C0"/>
                </a:highlight>
              </a:rPr>
              <a:t> 중에서 랜덤하게 선택된 서버로 트래픽을 전달합니다</a:t>
            </a:r>
            <a:r>
              <a:rPr lang="en-US" altLang="ko-KR" sz="1200" dirty="0">
                <a:highlight>
                  <a:srgbClr val="C0C0C0"/>
                </a:highlight>
              </a:rPr>
              <a:t>. </a:t>
            </a:r>
            <a:r>
              <a:rPr lang="ko-KR" altLang="en-US" sz="1200" dirty="0">
                <a:highlight>
                  <a:srgbClr val="C0C0C0"/>
                </a:highlight>
              </a:rPr>
              <a:t>이를 통해 로드 </a:t>
            </a:r>
            <a:r>
              <a:rPr lang="ko-KR" altLang="en-US" sz="1200" dirty="0" err="1">
                <a:highlight>
                  <a:srgbClr val="C0C0C0"/>
                </a:highlight>
              </a:rPr>
              <a:t>밸런싱과</a:t>
            </a:r>
            <a:r>
              <a:rPr lang="ko-KR" altLang="en-US" sz="1200" dirty="0">
                <a:highlight>
                  <a:srgbClr val="C0C0C0"/>
                </a:highlight>
              </a:rPr>
              <a:t> 고가용성을 구현</a:t>
            </a:r>
            <a:r>
              <a:rPr lang="en-US" altLang="ko-KR" sz="1200" dirty="0">
                <a:highlight>
                  <a:srgbClr val="C0C0C0"/>
                </a:highlight>
              </a:rPr>
              <a:t>.</a:t>
            </a:r>
          </a:p>
          <a:p>
            <a:r>
              <a:rPr lang="ko-KR" altLang="en-US" sz="1200" dirty="0">
                <a:highlight>
                  <a:srgbClr val="C0C0C0"/>
                </a:highlight>
              </a:rPr>
              <a:t>따라서</a:t>
            </a:r>
            <a:r>
              <a:rPr lang="en-US" altLang="ko-KR" sz="1200" dirty="0">
                <a:highlight>
                  <a:srgbClr val="C0C0C0"/>
                </a:highlight>
              </a:rPr>
              <a:t>, </a:t>
            </a:r>
            <a:r>
              <a:rPr lang="ko-KR" altLang="en-US" sz="1200" dirty="0" err="1">
                <a:highlight>
                  <a:srgbClr val="C0C0C0"/>
                </a:highlight>
              </a:rPr>
              <a:t>엔드포인트에</a:t>
            </a:r>
            <a:r>
              <a:rPr lang="ko-KR" altLang="en-US" sz="1200" dirty="0">
                <a:highlight>
                  <a:srgbClr val="C0C0C0"/>
                </a:highlight>
              </a:rPr>
              <a:t> 각각의 웹 앱을 추가하고 </a:t>
            </a:r>
            <a:r>
              <a:rPr lang="en-US" altLang="ko-KR" sz="1200" dirty="0">
                <a:highlight>
                  <a:srgbClr val="C0C0C0"/>
                </a:highlight>
              </a:rPr>
              <a:t>DNS </a:t>
            </a:r>
            <a:r>
              <a:rPr lang="ko-KR" altLang="en-US" sz="1200" dirty="0">
                <a:highlight>
                  <a:srgbClr val="C0C0C0"/>
                </a:highlight>
              </a:rPr>
              <a:t>주소를 통해 접속하면</a:t>
            </a:r>
            <a:r>
              <a:rPr lang="en-US" altLang="ko-KR" sz="1200" dirty="0">
                <a:highlight>
                  <a:srgbClr val="C0C0C0"/>
                </a:highlight>
              </a:rPr>
              <a:t>, 4</a:t>
            </a:r>
            <a:r>
              <a:rPr lang="ko-KR" altLang="en-US" sz="1200" dirty="0">
                <a:highlight>
                  <a:srgbClr val="C0C0C0"/>
                </a:highlight>
              </a:rPr>
              <a:t>개의 서버 중 랜덤하게 선택된 서버에 접속</a:t>
            </a:r>
            <a:r>
              <a:rPr lang="en-US" altLang="ko-KR" sz="1200" dirty="0">
                <a:highlight>
                  <a:srgbClr val="C0C0C0"/>
                </a:highligh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04776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6">
            <a:extLst>
              <a:ext uri="{FF2B5EF4-FFF2-40B4-BE49-F238E27FC236}">
                <a16:creationId xmlns:a16="http://schemas.microsoft.com/office/drawing/2014/main" id="{D153EDB2-4AAD-43F4-AE78-4D326C8133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grpSp>
        <p:nvGrpSpPr>
          <p:cNvPr id="26" name="Group 18">
            <a:extLst>
              <a:ext uri="{FF2B5EF4-FFF2-40B4-BE49-F238E27FC236}">
                <a16:creationId xmlns:a16="http://schemas.microsoft.com/office/drawing/2014/main" id="{A3CB7779-72E2-4E92-AE18-6BBC335DD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7625" y="0"/>
            <a:ext cx="11097905" cy="6858000"/>
            <a:chOff x="547625" y="0"/>
            <a:chExt cx="11097905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75B9DA5-08BD-40EA-B06C-3D3CCD06A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907575" y="0"/>
              <a:ext cx="10345003" cy="6858000"/>
            </a:xfrm>
            <a:custGeom>
              <a:avLst/>
              <a:gdLst>
                <a:gd name="connsiteX0" fmla="*/ 7551973 w 9174595"/>
                <a:gd name="connsiteY0" fmla="*/ 0 h 6858000"/>
                <a:gd name="connsiteX1" fmla="*/ 5634635 w 9174595"/>
                <a:gd name="connsiteY1" fmla="*/ 0 h 6858000"/>
                <a:gd name="connsiteX2" fmla="*/ 5550590 w 9174595"/>
                <a:gd name="connsiteY2" fmla="*/ 0 h 6858000"/>
                <a:gd name="connsiteX3" fmla="*/ 5480986 w 9174595"/>
                <a:gd name="connsiteY3" fmla="*/ 0 h 6858000"/>
                <a:gd name="connsiteX4" fmla="*/ 4886240 w 9174595"/>
                <a:gd name="connsiteY4" fmla="*/ 0 h 6858000"/>
                <a:gd name="connsiteX5" fmla="*/ 4816638 w 9174595"/>
                <a:gd name="connsiteY5" fmla="*/ 0 h 6858000"/>
                <a:gd name="connsiteX6" fmla="*/ 4357958 w 9174595"/>
                <a:gd name="connsiteY6" fmla="*/ 0 h 6858000"/>
                <a:gd name="connsiteX7" fmla="*/ 4288354 w 9174595"/>
                <a:gd name="connsiteY7" fmla="*/ 0 h 6858000"/>
                <a:gd name="connsiteX8" fmla="*/ 3693608 w 9174595"/>
                <a:gd name="connsiteY8" fmla="*/ 0 h 6858000"/>
                <a:gd name="connsiteX9" fmla="*/ 3624006 w 9174595"/>
                <a:gd name="connsiteY9" fmla="*/ 0 h 6858000"/>
                <a:gd name="connsiteX10" fmla="*/ 3276448 w 9174595"/>
                <a:gd name="connsiteY10" fmla="*/ 0 h 6858000"/>
                <a:gd name="connsiteX11" fmla="*/ 1622622 w 9174595"/>
                <a:gd name="connsiteY11" fmla="*/ 0 h 6858000"/>
                <a:gd name="connsiteX12" fmla="*/ 1600504 w 9174595"/>
                <a:gd name="connsiteY12" fmla="*/ 14997 h 6858000"/>
                <a:gd name="connsiteX13" fmla="*/ 0 w 9174595"/>
                <a:gd name="connsiteY13" fmla="*/ 3621656 h 6858000"/>
                <a:gd name="connsiteX14" fmla="*/ 1873886 w 9174595"/>
                <a:gd name="connsiteY14" fmla="*/ 6374814 h 6858000"/>
                <a:gd name="connsiteX15" fmla="*/ 2390406 w 9174595"/>
                <a:gd name="connsiteY15" fmla="*/ 6780599 h 6858000"/>
                <a:gd name="connsiteX16" fmla="*/ 2502136 w 9174595"/>
                <a:gd name="connsiteY16" fmla="*/ 6858000 h 6858000"/>
                <a:gd name="connsiteX17" fmla="*/ 3276448 w 9174595"/>
                <a:gd name="connsiteY17" fmla="*/ 6858000 h 6858000"/>
                <a:gd name="connsiteX18" fmla="*/ 3624006 w 9174595"/>
                <a:gd name="connsiteY18" fmla="*/ 6858000 h 6858000"/>
                <a:gd name="connsiteX19" fmla="*/ 3693608 w 9174595"/>
                <a:gd name="connsiteY19" fmla="*/ 6858000 h 6858000"/>
                <a:gd name="connsiteX20" fmla="*/ 4288354 w 9174595"/>
                <a:gd name="connsiteY20" fmla="*/ 6858000 h 6858000"/>
                <a:gd name="connsiteX21" fmla="*/ 4357958 w 9174595"/>
                <a:gd name="connsiteY21" fmla="*/ 6858000 h 6858000"/>
                <a:gd name="connsiteX22" fmla="*/ 4816638 w 9174595"/>
                <a:gd name="connsiteY22" fmla="*/ 6858000 h 6858000"/>
                <a:gd name="connsiteX23" fmla="*/ 4886240 w 9174595"/>
                <a:gd name="connsiteY23" fmla="*/ 6858000 h 6858000"/>
                <a:gd name="connsiteX24" fmla="*/ 5480986 w 9174595"/>
                <a:gd name="connsiteY24" fmla="*/ 6858000 h 6858000"/>
                <a:gd name="connsiteX25" fmla="*/ 5550590 w 9174595"/>
                <a:gd name="connsiteY25" fmla="*/ 6858000 h 6858000"/>
                <a:gd name="connsiteX26" fmla="*/ 5634635 w 9174595"/>
                <a:gd name="connsiteY26" fmla="*/ 6858000 h 6858000"/>
                <a:gd name="connsiteX27" fmla="*/ 6672460 w 9174595"/>
                <a:gd name="connsiteY27" fmla="*/ 6858000 h 6858000"/>
                <a:gd name="connsiteX28" fmla="*/ 6784188 w 9174595"/>
                <a:gd name="connsiteY28" fmla="*/ 6780599 h 6858000"/>
                <a:gd name="connsiteX29" fmla="*/ 7300708 w 9174595"/>
                <a:gd name="connsiteY29" fmla="*/ 6374814 h 6858000"/>
                <a:gd name="connsiteX30" fmla="*/ 9174595 w 9174595"/>
                <a:gd name="connsiteY30" fmla="*/ 3621656 h 6858000"/>
                <a:gd name="connsiteX31" fmla="*/ 7574092 w 9174595"/>
                <a:gd name="connsiteY3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74595" h="6858000">
                  <a:moveTo>
                    <a:pt x="7551973" y="0"/>
                  </a:moveTo>
                  <a:lnTo>
                    <a:pt x="5634635" y="0"/>
                  </a:lnTo>
                  <a:lnTo>
                    <a:pt x="5550590" y="0"/>
                  </a:lnTo>
                  <a:lnTo>
                    <a:pt x="5480986" y="0"/>
                  </a:lnTo>
                  <a:lnTo>
                    <a:pt x="4886240" y="0"/>
                  </a:lnTo>
                  <a:lnTo>
                    <a:pt x="4816638" y="0"/>
                  </a:lnTo>
                  <a:lnTo>
                    <a:pt x="4357958" y="0"/>
                  </a:lnTo>
                  <a:lnTo>
                    <a:pt x="4288354" y="0"/>
                  </a:lnTo>
                  <a:lnTo>
                    <a:pt x="3693608" y="0"/>
                  </a:lnTo>
                  <a:lnTo>
                    <a:pt x="3624006" y="0"/>
                  </a:lnTo>
                  <a:lnTo>
                    <a:pt x="3276448" y="0"/>
                  </a:lnTo>
                  <a:lnTo>
                    <a:pt x="1622622" y="0"/>
                  </a:lnTo>
                  <a:lnTo>
                    <a:pt x="1600504" y="14997"/>
                  </a:lnTo>
                  <a:cubicBezTo>
                    <a:pt x="573594" y="754641"/>
                    <a:pt x="0" y="2093192"/>
                    <a:pt x="0" y="3621656"/>
                  </a:cubicBezTo>
                  <a:cubicBezTo>
                    <a:pt x="0" y="4969131"/>
                    <a:pt x="928496" y="5602839"/>
                    <a:pt x="1873886" y="6374814"/>
                  </a:cubicBezTo>
                  <a:cubicBezTo>
                    <a:pt x="2046046" y="6515397"/>
                    <a:pt x="2216632" y="6653108"/>
                    <a:pt x="2390406" y="6780599"/>
                  </a:cubicBezTo>
                  <a:lnTo>
                    <a:pt x="2502136" y="6858000"/>
                  </a:lnTo>
                  <a:lnTo>
                    <a:pt x="3276448" y="6858000"/>
                  </a:lnTo>
                  <a:lnTo>
                    <a:pt x="3624006" y="6858000"/>
                  </a:lnTo>
                  <a:lnTo>
                    <a:pt x="3693608" y="6858000"/>
                  </a:lnTo>
                  <a:lnTo>
                    <a:pt x="4288354" y="6858000"/>
                  </a:lnTo>
                  <a:lnTo>
                    <a:pt x="4357958" y="6858000"/>
                  </a:lnTo>
                  <a:lnTo>
                    <a:pt x="4816638" y="6858000"/>
                  </a:lnTo>
                  <a:lnTo>
                    <a:pt x="4886240" y="6858000"/>
                  </a:lnTo>
                  <a:lnTo>
                    <a:pt x="5480986" y="6858000"/>
                  </a:lnTo>
                  <a:lnTo>
                    <a:pt x="5550590" y="6858000"/>
                  </a:lnTo>
                  <a:lnTo>
                    <a:pt x="5634635" y="6858000"/>
                  </a:lnTo>
                  <a:lnTo>
                    <a:pt x="6672460" y="6858000"/>
                  </a:lnTo>
                  <a:lnTo>
                    <a:pt x="6784188" y="6780599"/>
                  </a:lnTo>
                  <a:cubicBezTo>
                    <a:pt x="6957963" y="6653108"/>
                    <a:pt x="7128548" y="6515397"/>
                    <a:pt x="7300708" y="6374814"/>
                  </a:cubicBezTo>
                  <a:cubicBezTo>
                    <a:pt x="8246100" y="5602839"/>
                    <a:pt x="9174595" y="4969131"/>
                    <a:pt x="9174595" y="3621656"/>
                  </a:cubicBezTo>
                  <a:cubicBezTo>
                    <a:pt x="9174595" y="2093192"/>
                    <a:pt x="8601001" y="754641"/>
                    <a:pt x="7574092" y="14997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0">
              <a:extLst>
                <a:ext uri="{FF2B5EF4-FFF2-40B4-BE49-F238E27FC236}">
                  <a16:creationId xmlns:a16="http://schemas.microsoft.com/office/drawing/2014/main" id="{9EE62D72-11EF-40E9-BF23-0FCAEACDD7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708673" y="0"/>
              <a:ext cx="2486322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76336F2-6633-4E26-8760-05F94D87D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75235" y="0"/>
              <a:ext cx="2486322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8" name="Freeform: Shape 22">
              <a:extLst>
                <a:ext uri="{FF2B5EF4-FFF2-40B4-BE49-F238E27FC236}">
                  <a16:creationId xmlns:a16="http://schemas.microsoft.com/office/drawing/2014/main" id="{39F3102E-7749-422F-8F51-A148252B8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547625" y="0"/>
              <a:ext cx="2209181" cy="6858000"/>
            </a:xfrm>
            <a:custGeom>
              <a:avLst/>
              <a:gdLst>
                <a:gd name="connsiteX0" fmla="*/ 955085 w 2209181"/>
                <a:gd name="connsiteY0" fmla="*/ 0 h 6858000"/>
                <a:gd name="connsiteX1" fmla="*/ 937727 w 2209181"/>
                <a:gd name="connsiteY1" fmla="*/ 0 h 6858000"/>
                <a:gd name="connsiteX2" fmla="*/ 963738 w 2209181"/>
                <a:gd name="connsiteY2" fmla="*/ 24346 h 6858000"/>
                <a:gd name="connsiteX3" fmla="*/ 2184004 w 2209181"/>
                <a:gd name="connsiteY3" fmla="*/ 3809420 h 6858000"/>
                <a:gd name="connsiteX4" fmla="*/ 218679 w 2209181"/>
                <a:gd name="connsiteY4" fmla="*/ 6681644 h 6858000"/>
                <a:gd name="connsiteX5" fmla="*/ 0 w 2209181"/>
                <a:gd name="connsiteY5" fmla="*/ 6858000 h 6858000"/>
                <a:gd name="connsiteX6" fmla="*/ 19349 w 2209181"/>
                <a:gd name="connsiteY6" fmla="*/ 6858000 h 6858000"/>
                <a:gd name="connsiteX7" fmla="*/ 236958 w 2209181"/>
                <a:gd name="connsiteY7" fmla="*/ 6682507 h 6858000"/>
                <a:gd name="connsiteX8" fmla="*/ 2202283 w 2209181"/>
                <a:gd name="connsiteY8" fmla="*/ 3810283 h 6858000"/>
                <a:gd name="connsiteX9" fmla="*/ 982018 w 2209181"/>
                <a:gd name="connsiteY9" fmla="*/ 2521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181" h="6858000">
                  <a:moveTo>
                    <a:pt x="955085" y="0"/>
                  </a:moveTo>
                  <a:lnTo>
                    <a:pt x="937727" y="0"/>
                  </a:lnTo>
                  <a:lnTo>
                    <a:pt x="963738" y="24346"/>
                  </a:lnTo>
                  <a:cubicBezTo>
                    <a:pt x="1818009" y="885455"/>
                    <a:pt x="2251801" y="2269402"/>
                    <a:pt x="2184004" y="3809420"/>
                  </a:cubicBezTo>
                  <a:cubicBezTo>
                    <a:pt x="2120250" y="5257592"/>
                    <a:pt x="1181008" y="5895709"/>
                    <a:pt x="218679" y="6681644"/>
                  </a:cubicBezTo>
                  <a:lnTo>
                    <a:pt x="0" y="6858000"/>
                  </a:lnTo>
                  <a:lnTo>
                    <a:pt x="19349" y="6858000"/>
                  </a:lnTo>
                  <a:lnTo>
                    <a:pt x="236958" y="6682507"/>
                  </a:lnTo>
                  <a:cubicBezTo>
                    <a:pt x="1199288" y="5896573"/>
                    <a:pt x="2138530" y="5258455"/>
                    <a:pt x="2202283" y="3810283"/>
                  </a:cubicBezTo>
                  <a:cubicBezTo>
                    <a:pt x="2270080" y="2270266"/>
                    <a:pt x="1836289" y="886318"/>
                    <a:pt x="982018" y="2521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71191CD-1211-4C40-9D45-449D9BE65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36349" y="0"/>
              <a:ext cx="2209181" cy="6858000"/>
            </a:xfrm>
            <a:custGeom>
              <a:avLst/>
              <a:gdLst>
                <a:gd name="connsiteX0" fmla="*/ 937727 w 2209181"/>
                <a:gd name="connsiteY0" fmla="*/ 0 h 6858000"/>
                <a:gd name="connsiteX1" fmla="*/ 955085 w 2209181"/>
                <a:gd name="connsiteY1" fmla="*/ 0 h 6858000"/>
                <a:gd name="connsiteX2" fmla="*/ 982018 w 2209181"/>
                <a:gd name="connsiteY2" fmla="*/ 25210 h 6858000"/>
                <a:gd name="connsiteX3" fmla="*/ 2202283 w 2209181"/>
                <a:gd name="connsiteY3" fmla="*/ 3810283 h 6858000"/>
                <a:gd name="connsiteX4" fmla="*/ 236958 w 2209181"/>
                <a:gd name="connsiteY4" fmla="*/ 6682507 h 6858000"/>
                <a:gd name="connsiteX5" fmla="*/ 19349 w 2209181"/>
                <a:gd name="connsiteY5" fmla="*/ 6858000 h 6858000"/>
                <a:gd name="connsiteX6" fmla="*/ 0 w 2209181"/>
                <a:gd name="connsiteY6" fmla="*/ 6858000 h 6858000"/>
                <a:gd name="connsiteX7" fmla="*/ 218679 w 2209181"/>
                <a:gd name="connsiteY7" fmla="*/ 6681644 h 6858000"/>
                <a:gd name="connsiteX8" fmla="*/ 2184004 w 2209181"/>
                <a:gd name="connsiteY8" fmla="*/ 3809420 h 6858000"/>
                <a:gd name="connsiteX9" fmla="*/ 963738 w 2209181"/>
                <a:gd name="connsiteY9" fmla="*/ 24346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181" h="6858000">
                  <a:moveTo>
                    <a:pt x="937727" y="0"/>
                  </a:moveTo>
                  <a:lnTo>
                    <a:pt x="955085" y="0"/>
                  </a:lnTo>
                  <a:lnTo>
                    <a:pt x="982018" y="25210"/>
                  </a:lnTo>
                  <a:cubicBezTo>
                    <a:pt x="1836289" y="886318"/>
                    <a:pt x="2270080" y="2270266"/>
                    <a:pt x="2202283" y="3810283"/>
                  </a:cubicBezTo>
                  <a:cubicBezTo>
                    <a:pt x="2138530" y="5258455"/>
                    <a:pt x="1199288" y="5896573"/>
                    <a:pt x="236958" y="6682507"/>
                  </a:cubicBezTo>
                  <a:lnTo>
                    <a:pt x="19349" y="6858000"/>
                  </a:lnTo>
                  <a:lnTo>
                    <a:pt x="0" y="6858000"/>
                  </a:lnTo>
                  <a:lnTo>
                    <a:pt x="218679" y="6681644"/>
                  </a:lnTo>
                  <a:cubicBezTo>
                    <a:pt x="1181008" y="5895709"/>
                    <a:pt x="2120250" y="5257592"/>
                    <a:pt x="2184004" y="3809420"/>
                  </a:cubicBezTo>
                  <a:cubicBezTo>
                    <a:pt x="2251801" y="2269402"/>
                    <a:pt x="1818009" y="885455"/>
                    <a:pt x="963738" y="24346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B951A70-9677-23EF-3056-E9A00E57A9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827393"/>
              </p:ext>
            </p:extLst>
          </p:nvPr>
        </p:nvGraphicFramePr>
        <p:xfrm>
          <a:off x="2210938" y="1283399"/>
          <a:ext cx="7560861" cy="4188846"/>
        </p:xfrm>
        <a:graphic>
          <a:graphicData uri="http://schemas.openxmlformats.org/drawingml/2006/table">
            <a:tbl>
              <a:tblPr firstRow="1" bandRow="1"/>
              <a:tblGrid>
                <a:gridCol w="2425952">
                  <a:extLst>
                    <a:ext uri="{9D8B030D-6E8A-4147-A177-3AD203B41FA5}">
                      <a16:colId xmlns:a16="http://schemas.microsoft.com/office/drawing/2014/main" val="2562467901"/>
                    </a:ext>
                  </a:extLst>
                </a:gridCol>
                <a:gridCol w="2581577">
                  <a:extLst>
                    <a:ext uri="{9D8B030D-6E8A-4147-A177-3AD203B41FA5}">
                      <a16:colId xmlns:a16="http://schemas.microsoft.com/office/drawing/2014/main" val="1697592601"/>
                    </a:ext>
                  </a:extLst>
                </a:gridCol>
                <a:gridCol w="2553332">
                  <a:extLst>
                    <a:ext uri="{9D8B030D-6E8A-4147-A177-3AD203B41FA5}">
                      <a16:colId xmlns:a16="http://schemas.microsoft.com/office/drawing/2014/main" val="3839486927"/>
                    </a:ext>
                  </a:extLst>
                </a:gridCol>
              </a:tblGrid>
              <a:tr h="406120"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900" b="1">
                          <a:effectLst/>
                        </a:rPr>
                        <a:t>기능</a:t>
                      </a:r>
                    </a:p>
                  </a:txBody>
                  <a:tcPr marL="64039" marR="64039" marT="32019" marB="32019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900" b="1">
                          <a:effectLst/>
                        </a:rPr>
                        <a:t>트래픽 매니저</a:t>
                      </a:r>
                    </a:p>
                  </a:txBody>
                  <a:tcPr marL="64039" marR="64039" marT="32019" marB="32019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900" b="1">
                          <a:effectLst/>
                        </a:rPr>
                        <a:t>로드 밸런서</a:t>
                      </a:r>
                    </a:p>
                  </a:txBody>
                  <a:tcPr marL="64039" marR="64039" marT="32019" marB="32019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7824581"/>
                  </a:ext>
                </a:extLst>
              </a:tr>
              <a:tr h="406120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기술적 동작 계층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900">
                          <a:effectLst/>
                        </a:rPr>
                        <a:t>OSI 7</a:t>
                      </a:r>
                      <a:r>
                        <a:rPr lang="ko-KR" altLang="en-US" sz="1900">
                          <a:effectLst/>
                        </a:rPr>
                        <a:t>계층 </a:t>
                      </a:r>
                      <a:r>
                        <a:rPr lang="en-US" altLang="ko-KR" sz="1900">
                          <a:effectLst/>
                        </a:rPr>
                        <a:t>(</a:t>
                      </a:r>
                      <a:r>
                        <a:rPr lang="en-US" sz="1900">
                          <a:effectLst/>
                        </a:rPr>
                        <a:t>L7)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900">
                          <a:effectLst/>
                        </a:rPr>
                        <a:t>OSI 4</a:t>
                      </a:r>
                      <a:r>
                        <a:rPr lang="ko-KR" altLang="en-US" sz="1900">
                          <a:effectLst/>
                        </a:rPr>
                        <a:t>계층 </a:t>
                      </a:r>
                      <a:r>
                        <a:rPr lang="en-US" altLang="ko-KR" sz="1900">
                          <a:effectLst/>
                        </a:rPr>
                        <a:t>(</a:t>
                      </a:r>
                      <a:r>
                        <a:rPr lang="en-US" sz="1900">
                          <a:effectLst/>
                        </a:rPr>
                        <a:t>L4)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1095959"/>
                  </a:ext>
                </a:extLst>
              </a:tr>
              <a:tr h="698141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로드 밸런싱 방식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애플리케이션 레벨 로드 </a:t>
                      </a:r>
                      <a:r>
                        <a:rPr lang="ko-KR" altLang="en-US" sz="1900" err="1">
                          <a:effectLst/>
                        </a:rPr>
                        <a:t>밸런싱</a:t>
                      </a:r>
                      <a:endParaRPr lang="ko-KR" altLang="en-US" sz="1900">
                        <a:effectLst/>
                      </a:endParaRP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900">
                          <a:effectLst/>
                        </a:rPr>
                        <a:t>IP </a:t>
                      </a:r>
                      <a:r>
                        <a:rPr lang="ko-KR" altLang="en-US" sz="1900">
                          <a:effectLst/>
                        </a:rPr>
                        <a:t>주소 및 포트 번호 기반 로드 밸런싱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086046"/>
                  </a:ext>
                </a:extLst>
              </a:tr>
              <a:tr h="990162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스케일링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다중 가상 머신을 사용한 클라우드 기반 스케일링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가상 머신 내에서 동작하는 로드 밸런싱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5699417"/>
                  </a:ext>
                </a:extLst>
              </a:tr>
              <a:tr h="698141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지역 간 분산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다중 지역에 걸쳐 엔드포인트 분산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단일 지역 내에서의 부하 분산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7770933"/>
                  </a:ext>
                </a:extLst>
              </a:tr>
              <a:tr h="990162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모니터링 및 경로 조정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엔드포인트 모니터링 및 자동 우회</a:t>
                      </a:r>
                      <a:r>
                        <a:rPr lang="en-US" altLang="ko-KR" sz="1900">
                          <a:effectLst/>
                        </a:rPr>
                        <a:t>, </a:t>
                      </a:r>
                      <a:r>
                        <a:rPr lang="ko-KR" altLang="en-US" sz="1900">
                          <a:effectLst/>
                        </a:rPr>
                        <a:t>경로 조정 기능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900">
                          <a:effectLst/>
                        </a:rPr>
                        <a:t>기본적인 트래픽 분산 기능</a:t>
                      </a:r>
                    </a:p>
                  </a:txBody>
                  <a:tcPr marL="64039" marR="64039" marT="32019" marB="3201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0587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5576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0">
            <a:extLst>
              <a:ext uri="{FF2B5EF4-FFF2-40B4-BE49-F238E27FC236}">
                <a16:creationId xmlns:a16="http://schemas.microsoft.com/office/drawing/2014/main" id="{AA3C4BBB-74A1-4831-90A7-709289EF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082050-DF0C-E8B7-AE87-C52CEBBE430B}"/>
              </a:ext>
            </a:extLst>
          </p:cNvPr>
          <p:cNvSpPr txBox="1"/>
          <p:nvPr/>
        </p:nvSpPr>
        <p:spPr>
          <a:xfrm>
            <a:off x="7501126" y="2070865"/>
            <a:ext cx="3784006" cy="986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1700" b="0" i="0" dirty="0">
                <a:effectLst/>
              </a:rPr>
              <a:t>CDN</a:t>
            </a:r>
            <a:r>
              <a:rPr lang="ko-KR" altLang="en-US" sz="1700" b="0" i="0" dirty="0">
                <a:effectLst/>
              </a:rPr>
              <a:t>은 전 세계에 정적 콘텐츠를 효율적으로 배포하여 성능을 개선하는 데 중점을 두고 있습니다</a:t>
            </a:r>
            <a:r>
              <a:rPr lang="en-US" altLang="ko-KR" sz="1700" b="0" i="0" dirty="0">
                <a:effectLst/>
              </a:rPr>
              <a:t>. 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6A9FF46-C22F-6CC2-4360-C3F2CF68FF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9505658"/>
              </p:ext>
            </p:extLst>
          </p:nvPr>
        </p:nvGraphicFramePr>
        <p:xfrm>
          <a:off x="444760" y="1282225"/>
          <a:ext cx="6498887" cy="4293551"/>
        </p:xfrm>
        <a:graphic>
          <a:graphicData uri="http://schemas.openxmlformats.org/drawingml/2006/table">
            <a:tbl>
              <a:tblPr firstRow="1" bandRow="1"/>
              <a:tblGrid>
                <a:gridCol w="1412275">
                  <a:extLst>
                    <a:ext uri="{9D8B030D-6E8A-4147-A177-3AD203B41FA5}">
                      <a16:colId xmlns:a16="http://schemas.microsoft.com/office/drawing/2014/main" val="3789230746"/>
                    </a:ext>
                  </a:extLst>
                </a:gridCol>
                <a:gridCol w="2466070">
                  <a:extLst>
                    <a:ext uri="{9D8B030D-6E8A-4147-A177-3AD203B41FA5}">
                      <a16:colId xmlns:a16="http://schemas.microsoft.com/office/drawing/2014/main" val="1528408499"/>
                    </a:ext>
                  </a:extLst>
                </a:gridCol>
                <a:gridCol w="2620542">
                  <a:extLst>
                    <a:ext uri="{9D8B030D-6E8A-4147-A177-3AD203B41FA5}">
                      <a16:colId xmlns:a16="http://schemas.microsoft.com/office/drawing/2014/main" val="1578462481"/>
                    </a:ext>
                  </a:extLst>
                </a:gridCol>
              </a:tblGrid>
              <a:tr h="388392"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600" b="1" dirty="0">
                          <a:effectLst/>
                        </a:rPr>
                        <a:t>개념</a:t>
                      </a:r>
                    </a:p>
                  </a:txBody>
                  <a:tcPr marL="55239" marR="55239" marT="27620" marB="27620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600" b="1">
                          <a:effectLst/>
                        </a:rPr>
                        <a:t>목적</a:t>
                      </a:r>
                    </a:p>
                  </a:txBody>
                  <a:tcPr marL="55239" marR="55239" marT="27620" marB="27620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600" b="1">
                          <a:effectLst/>
                        </a:rPr>
                        <a:t>특징</a:t>
                      </a:r>
                    </a:p>
                  </a:txBody>
                  <a:tcPr marL="55239" marR="55239" marT="27620" marB="27620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4569725"/>
                  </a:ext>
                </a:extLst>
              </a:tr>
              <a:tr h="2094778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CDN</a:t>
                      </a:r>
                    </a:p>
                  </a:txBody>
                  <a:tcPr marL="55239" marR="55239" marT="27620" marB="2762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600">
                          <a:effectLst/>
                        </a:rPr>
                        <a:t>전 세계적으로 정적 콘텐츠를 효율적으로 제공</a:t>
                      </a:r>
                    </a:p>
                  </a:txBody>
                  <a:tcPr marL="55239" marR="55239" marT="27620" marB="2762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fontAlgn="base">
                        <a:buFontTx/>
                        <a:buChar char="-"/>
                      </a:pPr>
                      <a:r>
                        <a:rPr lang="ko-KR" altLang="en-US" sz="1600" dirty="0">
                          <a:effectLst/>
                        </a:rPr>
                        <a:t>콘텐츠를 전 세계에 분산하여 가까운 지역에서 콘텐츠를 제공하여 성능 향상</a:t>
                      </a:r>
                      <a:endParaRPr lang="en-US" altLang="ko-KR" sz="1600" dirty="0">
                        <a:effectLst/>
                      </a:endParaRPr>
                    </a:p>
                    <a:p>
                      <a:pPr marL="342900" indent="-342900" fontAlgn="base">
                        <a:buFontTx/>
                        <a:buChar char="-"/>
                      </a:pPr>
                      <a:r>
                        <a:rPr lang="ko-KR" altLang="en-US" sz="1600" dirty="0" err="1">
                          <a:effectLst/>
                        </a:rPr>
                        <a:t>캐싱과</a:t>
                      </a:r>
                      <a:r>
                        <a:rPr lang="ko-KR" altLang="en-US" sz="1600" dirty="0">
                          <a:effectLst/>
                        </a:rPr>
                        <a:t> 가속 기능으로 로딩 시간 단축</a:t>
                      </a:r>
                    </a:p>
                  </a:txBody>
                  <a:tcPr marL="55239" marR="55239" marT="27620" marB="2762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371980"/>
                  </a:ext>
                </a:extLst>
              </a:tr>
              <a:tr h="1810381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Static Web</a:t>
                      </a:r>
                    </a:p>
                  </a:txBody>
                  <a:tcPr marL="55239" marR="55239" marT="27620" marB="2762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600">
                          <a:effectLst/>
                        </a:rPr>
                        <a:t>Azure Storage Account</a:t>
                      </a:r>
                      <a:r>
                        <a:rPr lang="ko-KR" altLang="en-US" sz="1600">
                          <a:effectLst/>
                        </a:rPr>
                        <a:t>를 사용하여 정적 웹 사이트 호스팅</a:t>
                      </a:r>
                    </a:p>
                  </a:txBody>
                  <a:tcPr marL="55239" marR="55239" marT="27620" marB="2762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en-US" altLang="ko-KR" sz="1600" dirty="0">
                          <a:effectLst/>
                        </a:rPr>
                        <a:t>HTML, CSS, JavaScript</a:t>
                      </a:r>
                      <a:r>
                        <a:rPr lang="ko-KR" altLang="en-US" sz="1600" dirty="0">
                          <a:effectLst/>
                        </a:rPr>
                        <a:t>와 같은 정적 파일을 저장하고 웹 브라우저에 직접 제공</a:t>
                      </a:r>
                      <a:endParaRPr lang="en-US" altLang="ko-KR" sz="16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600" dirty="0">
                          <a:effectLst/>
                        </a:rPr>
                        <a:t>단순한 웹 사이트 호스팅 기능</a:t>
                      </a:r>
                    </a:p>
                  </a:txBody>
                  <a:tcPr marL="55239" marR="55239" marT="27620" marB="2762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33571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05CC9E7-284B-49DA-9734-7C2B2DA03BCE}"/>
              </a:ext>
            </a:extLst>
          </p:cNvPr>
          <p:cNvSpPr txBox="1"/>
          <p:nvPr/>
        </p:nvSpPr>
        <p:spPr>
          <a:xfrm>
            <a:off x="7501126" y="3800221"/>
            <a:ext cx="409823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0" i="0" dirty="0">
                <a:effectLst/>
              </a:rPr>
              <a:t>반면</a:t>
            </a:r>
            <a:r>
              <a:rPr lang="en-US" altLang="ko-KR" sz="1800" b="0" i="0" dirty="0">
                <a:effectLst/>
              </a:rPr>
              <a:t>, Static Web</a:t>
            </a:r>
            <a:r>
              <a:rPr lang="ko-KR" altLang="en-US" sz="1800" b="0" i="0" dirty="0">
                <a:effectLst/>
              </a:rPr>
              <a:t>은 </a:t>
            </a:r>
            <a:r>
              <a:rPr lang="en-US" altLang="ko-KR" sz="1800" b="0" i="0" dirty="0">
                <a:effectLst/>
              </a:rPr>
              <a:t>Azure Storage Account</a:t>
            </a:r>
            <a:r>
              <a:rPr lang="ko-KR" altLang="en-US" sz="1800" b="0" i="0" dirty="0">
                <a:effectLst/>
              </a:rPr>
              <a:t>를 사용하여 정적 웹 사이트를 호스팅하고 제공하는 데 중점을 두고 있습니다</a:t>
            </a:r>
            <a:r>
              <a:rPr lang="en-US" altLang="ko-KR" sz="1800" b="0" i="0" dirty="0">
                <a:effectLst/>
              </a:rPr>
              <a:t>. CDN</a:t>
            </a:r>
            <a:r>
              <a:rPr lang="ko-KR" altLang="en-US" sz="1800" b="0" i="0" dirty="0">
                <a:effectLst/>
              </a:rPr>
              <a:t>은 정적 콘텐츠를 더욱 효율적으로 제공하고 성능을 향상시키는 독립적인 기술로 간주됩니다</a:t>
            </a:r>
            <a:r>
              <a:rPr lang="en-US" altLang="ko-KR" sz="1800" b="0" i="0" dirty="0">
                <a:effectLst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5555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959F59E-86AC-4677-BFB0-9CD55AB1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7ED08E-7CE7-4539-8E16-6A356378B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7324526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37D6E65-90BE-757E-9BF2-DF69E9638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704" y="650497"/>
            <a:ext cx="4150442" cy="557106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9F96DC1-4B54-4B36-B945-425E4C04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9003" y="487090"/>
            <a:ext cx="3745983" cy="1856232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A65680C-1824-D9E2-1817-7B75EF7B1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8544" y="643467"/>
            <a:ext cx="1583601" cy="1532134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A4F450A1-0760-4C39-82E4-515AA4FC9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9003" y="2511639"/>
            <a:ext cx="3745983" cy="1856232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53FEA5A-5DF0-9AEB-AF30-9ED1BF22EC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0640" y="2672506"/>
            <a:ext cx="1939410" cy="1532134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185CD32-2E94-4663-81AE-CC54E44AC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9003" y="4528738"/>
            <a:ext cx="3745983" cy="1856232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B27DC34-B2B9-7402-BA1C-E2A2507D4F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7974" y="4689429"/>
            <a:ext cx="3404742" cy="1532134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5F1473E8-B783-E361-007A-A1179C5844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9342" y="2329262"/>
            <a:ext cx="2107566" cy="60394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70141A9-03D8-1354-9475-5460B40CF4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79342" y="451753"/>
            <a:ext cx="2011002" cy="542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486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C0215A71-2407-A059-0F2B-486A2FB6B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55147"/>
            <a:ext cx="5291666" cy="494770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8B164D6-FBD1-C70B-4335-706353B6D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219729"/>
            <a:ext cx="5291667" cy="44185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E34099-76A2-D05C-DB78-4454401A7310}"/>
              </a:ext>
            </a:extLst>
          </p:cNvPr>
          <p:cNvSpPr txBox="1"/>
          <p:nvPr/>
        </p:nvSpPr>
        <p:spPr>
          <a:xfrm>
            <a:off x="5935133" y="5701298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highlight>
                  <a:srgbClr val="FFFF00"/>
                </a:highlight>
                <a:hlinkClick r:id="rId4"/>
              </a:rPr>
              <a:t>https://storendp-gpf2hvg2apcuhuht.z01.azurefd.net/</a:t>
            </a:r>
            <a:r>
              <a:rPr lang="ko-KR" altLang="en-US" sz="1400" dirty="0">
                <a:highlight>
                  <a:srgbClr val="FFFF00"/>
                </a:highlight>
              </a:rPr>
              <a:t> </a:t>
            </a:r>
            <a:r>
              <a:rPr lang="en-US" altLang="ko-KR" sz="1400" dirty="0">
                <a:highlight>
                  <a:srgbClr val="FFFF00"/>
                </a:highlight>
              </a:rPr>
              <a:t>(</a:t>
            </a:r>
            <a:r>
              <a:rPr lang="en-US" altLang="ko-KR" sz="1400" dirty="0" err="1">
                <a:highlight>
                  <a:srgbClr val="FFFF00"/>
                </a:highlight>
              </a:rPr>
              <a:t>cdn</a:t>
            </a:r>
            <a:r>
              <a:rPr lang="en-US" altLang="ko-KR" sz="1400" dirty="0">
                <a:highlight>
                  <a:srgbClr val="FFFF00"/>
                </a:highlight>
              </a:rPr>
              <a:t> endpoint </a:t>
            </a:r>
            <a:r>
              <a:rPr lang="en-US" altLang="ko-KR" sz="1400" dirty="0" err="1">
                <a:highlight>
                  <a:srgbClr val="FFFF00"/>
                </a:highlight>
              </a:rPr>
              <a:t>addr</a:t>
            </a:r>
            <a:r>
              <a:rPr lang="en-US" altLang="ko-KR" sz="1400" dirty="0">
                <a:highlight>
                  <a:srgbClr val="FFFF00"/>
                </a:highlight>
              </a:rPr>
              <a:t>)</a:t>
            </a:r>
            <a:r>
              <a:rPr lang="ko-KR" altLang="en-US" sz="1400" dirty="0">
                <a:highlight>
                  <a:srgbClr val="FFFF00"/>
                </a:highlight>
              </a:rPr>
              <a:t> </a:t>
            </a:r>
            <a:r>
              <a:rPr lang="ko-KR" altLang="en-US" sz="1400" dirty="0" err="1">
                <a:highlight>
                  <a:srgbClr val="FFFF00"/>
                </a:highlight>
              </a:rPr>
              <a:t>newcontainer</a:t>
            </a:r>
            <a:r>
              <a:rPr lang="ko-KR" altLang="en-US" sz="1400" dirty="0">
                <a:highlight>
                  <a:srgbClr val="FFFF00"/>
                </a:highlight>
              </a:rPr>
              <a:t>/musicplaylist.mp4 </a:t>
            </a:r>
            <a:r>
              <a:rPr lang="en-US" altLang="ko-KR" sz="1400" dirty="0">
                <a:highlight>
                  <a:srgbClr val="FFFF00"/>
                </a:highlight>
              </a:rPr>
              <a:t>(</a:t>
            </a:r>
            <a:r>
              <a:rPr lang="ko-KR" altLang="en-US" sz="1400" dirty="0" err="1">
                <a:highlight>
                  <a:srgbClr val="FFFF00"/>
                </a:highlight>
              </a:rPr>
              <a:t>경로수동작성</a:t>
            </a:r>
            <a:r>
              <a:rPr lang="ko-KR" altLang="en-US" sz="1400" dirty="0">
                <a:highlight>
                  <a:srgbClr val="FFFF00"/>
                </a:highlight>
              </a:rPr>
              <a:t> 중요</a:t>
            </a:r>
            <a:r>
              <a:rPr lang="en-US" altLang="ko-KR" sz="1400" dirty="0">
                <a:highlight>
                  <a:srgbClr val="FFFF00"/>
                </a:highlight>
              </a:rPr>
              <a:t>)</a:t>
            </a:r>
            <a:endParaRPr lang="ko-KR" altLang="en-US" sz="1400" dirty="0">
              <a:highlight>
                <a:srgbClr val="FFFF00"/>
              </a:highlight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A360A44-4CD4-55D6-CEC9-4D99927E9D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0570" y="94940"/>
            <a:ext cx="3594285" cy="7937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B22553-DC71-D21E-D8F2-AC45697173B8}"/>
              </a:ext>
            </a:extLst>
          </p:cNvPr>
          <p:cNvSpPr txBox="1"/>
          <p:nvPr/>
        </p:nvSpPr>
        <p:spPr>
          <a:xfrm>
            <a:off x="5935133" y="6224518"/>
            <a:ext cx="6153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CDN 접속 비교적 속도가 빠르다</a:t>
            </a:r>
          </a:p>
        </p:txBody>
      </p:sp>
    </p:spTree>
    <p:extLst>
      <p:ext uri="{BB962C8B-B14F-4D97-AF65-F5344CB8AC3E}">
        <p14:creationId xmlns:p14="http://schemas.microsoft.com/office/powerpoint/2010/main" val="3925664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F5A0159-D977-1174-A61C-B4CF1FB43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76" y="732977"/>
            <a:ext cx="3241964" cy="287681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4496BDA-38A6-0717-8CF8-60C5BCA8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99" y="3784952"/>
            <a:ext cx="3570173" cy="27432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2074F41-E8B0-A069-A1E4-FF4CA8B9FD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2000" y="3989615"/>
            <a:ext cx="2328698" cy="53832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0589776-5B7B-2B41-CC14-4F6902A8EB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8873" y="1537832"/>
            <a:ext cx="4761955" cy="79120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80C0040-9339-7CDB-A632-5F8777F9F2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2000" y="2413695"/>
            <a:ext cx="3556183" cy="75568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70CDFDB-1D31-E2CF-390B-83C787D516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28873" y="127228"/>
            <a:ext cx="2260716" cy="139072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D9FAEE3-6F8F-CA5A-A4C7-8AFA27DF61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72000" y="3207714"/>
            <a:ext cx="4419827" cy="74298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E01B62-F262-E338-0316-22825A2B28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21675" y="5020775"/>
            <a:ext cx="6782149" cy="89499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2BDD7021-D6B6-1DAF-9500-5166F492DB7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50215" y="5899451"/>
            <a:ext cx="5353609" cy="94160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2A7C0F5-EDC1-FE71-6508-47A7234B15F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69054" y="5861121"/>
            <a:ext cx="1181161" cy="46357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AE0A4A4-FAA5-B6D6-65D2-80A2CA4CA0D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45779" y="1806709"/>
            <a:ext cx="4658045" cy="321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426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5BEE34-AB0B-1964-DB89-23DDF728DD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Storage Account – Static Web</a:t>
            </a:r>
            <a:endParaRPr lang="ko-KR" altLang="en-US" sz="4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186DE3F-7D90-6193-1D4B-3DD1F1B7D0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726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BE095F-FE42-D340-5B98-6DD70A095D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Service nginx in VM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6AA6BA8-E947-8163-AACD-B73CA0D1A4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Load Balancer</a:t>
            </a:r>
          </a:p>
          <a:p>
            <a:r>
              <a:rPr lang="en-US" altLang="ko-KR" sz="3200" dirty="0"/>
              <a:t>Traffic Manager</a:t>
            </a:r>
          </a:p>
        </p:txBody>
      </p:sp>
    </p:spTree>
    <p:extLst>
      <p:ext uri="{BB962C8B-B14F-4D97-AF65-F5344CB8AC3E}">
        <p14:creationId xmlns:p14="http://schemas.microsoft.com/office/powerpoint/2010/main" val="14648132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C628E6-A08E-50D0-8F3A-88678354149B}"/>
              </a:ext>
            </a:extLst>
          </p:cNvPr>
          <p:cNvSpPr txBox="1"/>
          <p:nvPr/>
        </p:nvSpPr>
        <p:spPr>
          <a:xfrm>
            <a:off x="114993" y="147667"/>
            <a:ext cx="2486891" cy="5838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3600" dirty="0"/>
              <a:t>Static Web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34AFC62-B3EB-605D-37B1-DE54DF2CB9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415503"/>
              </p:ext>
            </p:extLst>
          </p:nvPr>
        </p:nvGraphicFramePr>
        <p:xfrm>
          <a:off x="6401534" y="731520"/>
          <a:ext cx="5365376" cy="53273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39822">
                  <a:extLst>
                    <a:ext uri="{9D8B030D-6E8A-4147-A177-3AD203B41FA5}">
                      <a16:colId xmlns:a16="http://schemas.microsoft.com/office/drawing/2014/main" val="1115706411"/>
                    </a:ext>
                  </a:extLst>
                </a:gridCol>
                <a:gridCol w="2625554">
                  <a:extLst>
                    <a:ext uri="{9D8B030D-6E8A-4147-A177-3AD203B41FA5}">
                      <a16:colId xmlns:a16="http://schemas.microsoft.com/office/drawing/2014/main" val="2556642613"/>
                    </a:ext>
                  </a:extLst>
                </a:gridCol>
              </a:tblGrid>
              <a:tr h="363408">
                <a:tc>
                  <a:txBody>
                    <a:bodyPr/>
                    <a:lstStyle/>
                    <a:p>
                      <a:r>
                        <a:rPr lang="ko-KR" altLang="en-US" sz="1400">
                          <a:effectLst/>
                        </a:rPr>
                        <a:t>유용성</a:t>
                      </a:r>
                    </a:p>
                  </a:txBody>
                  <a:tcPr marL="96148" marR="96148" marT="48074" marB="48074"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>
                          <a:effectLst/>
                        </a:rPr>
                        <a:t>단점</a:t>
                      </a:r>
                    </a:p>
                  </a:txBody>
                  <a:tcPr marL="96148" marR="96148" marT="48074" marB="48074" anchor="ctr"/>
                </a:tc>
                <a:extLst>
                  <a:ext uri="{0D108BD9-81ED-4DB2-BD59-A6C34878D82A}">
                    <a16:rowId xmlns:a16="http://schemas.microsoft.com/office/drawing/2014/main" val="1016786702"/>
                  </a:ext>
                </a:extLst>
              </a:tr>
              <a:tr h="1460368">
                <a:tc>
                  <a:txBody>
                    <a:bodyPr/>
                    <a:lstStyle/>
                    <a:p>
                      <a:r>
                        <a:rPr lang="en-US" altLang="ko-KR" sz="1400">
                          <a:effectLst/>
                        </a:rPr>
                        <a:t>1. </a:t>
                      </a:r>
                      <a:r>
                        <a:rPr lang="ko-KR" altLang="en-US" sz="1400">
                          <a:effectLst/>
                        </a:rPr>
                        <a:t>쉬운 배포</a:t>
                      </a:r>
                      <a:r>
                        <a:rPr lang="en-US" altLang="ko-KR" sz="1400">
                          <a:effectLst/>
                        </a:rPr>
                        <a:t>: Azure Static Web</a:t>
                      </a:r>
                      <a:r>
                        <a:rPr lang="ko-KR" altLang="en-US" sz="1400">
                          <a:effectLst/>
                        </a:rPr>
                        <a:t>은 정적 웹 사이트를 쉽게 배포할 수 있습니다</a:t>
                      </a:r>
                      <a:r>
                        <a:rPr lang="en-US" altLang="ko-KR" sz="1400">
                          <a:effectLst/>
                        </a:rPr>
                        <a:t>.</a:t>
                      </a:r>
                    </a:p>
                  </a:txBody>
                  <a:tcPr marL="96148" marR="96148" marT="48074" marB="48074" anchor="ctr"/>
                </a:tc>
                <a:tc>
                  <a:txBody>
                    <a:bodyPr/>
                    <a:lstStyle/>
                    <a:p>
                      <a:r>
                        <a:rPr lang="en-US" altLang="ko-KR" sz="1400" dirty="0">
                          <a:effectLst/>
                        </a:rPr>
                        <a:t>1. </a:t>
                      </a:r>
                      <a:r>
                        <a:rPr lang="ko-KR" altLang="en-US" sz="1400" dirty="0">
                          <a:effectLst/>
                        </a:rPr>
                        <a:t>동적 기능 부재</a:t>
                      </a:r>
                      <a:r>
                        <a:rPr lang="en-US" altLang="ko-KR" sz="1400" dirty="0">
                          <a:effectLst/>
                        </a:rPr>
                        <a:t>: Azure Static Web</a:t>
                      </a:r>
                      <a:r>
                        <a:rPr lang="ko-KR" altLang="en-US" sz="1400" dirty="0">
                          <a:effectLst/>
                        </a:rPr>
                        <a:t>은 정적 웹 사이트만 지원합니다</a:t>
                      </a:r>
                      <a:r>
                        <a:rPr lang="en-US" altLang="ko-KR" sz="1400" dirty="0">
                          <a:effectLst/>
                        </a:rPr>
                        <a:t>. </a:t>
                      </a:r>
                      <a:r>
                        <a:rPr lang="ko-KR" altLang="en-US" sz="1400" dirty="0">
                          <a:effectLst/>
                        </a:rPr>
                        <a:t>동적 기능이 필요한 경우에는 다른 </a:t>
                      </a:r>
                      <a:r>
                        <a:rPr lang="en-US" altLang="ko-KR" sz="1400" dirty="0">
                          <a:effectLst/>
                        </a:rPr>
                        <a:t>Azure </a:t>
                      </a:r>
                      <a:r>
                        <a:rPr lang="ko-KR" altLang="en-US" sz="1400" dirty="0">
                          <a:effectLst/>
                        </a:rPr>
                        <a:t>서비스를 사용해야 합니다</a:t>
                      </a:r>
                      <a:r>
                        <a:rPr lang="en-US" altLang="ko-KR" sz="1400" dirty="0">
                          <a:effectLst/>
                        </a:rPr>
                        <a:t>.</a:t>
                      </a:r>
                    </a:p>
                  </a:txBody>
                  <a:tcPr marL="96148" marR="96148" marT="48074" marB="48074" anchor="ctr"/>
                </a:tc>
                <a:extLst>
                  <a:ext uri="{0D108BD9-81ED-4DB2-BD59-A6C34878D82A}">
                    <a16:rowId xmlns:a16="http://schemas.microsoft.com/office/drawing/2014/main" val="958537574"/>
                  </a:ext>
                </a:extLst>
              </a:tr>
              <a:tr h="1240976">
                <a:tc>
                  <a:txBody>
                    <a:bodyPr/>
                    <a:lstStyle/>
                    <a:p>
                      <a:r>
                        <a:rPr lang="en-US" altLang="ko-KR" sz="1400">
                          <a:effectLst/>
                        </a:rPr>
                        <a:t>2. </a:t>
                      </a:r>
                      <a:r>
                        <a:rPr lang="ko-KR" altLang="en-US" sz="1400">
                          <a:effectLst/>
                        </a:rPr>
                        <a:t>높은 확장성</a:t>
                      </a:r>
                      <a:r>
                        <a:rPr lang="en-US" altLang="ko-KR" sz="1400">
                          <a:effectLst/>
                        </a:rPr>
                        <a:t>: Azure Static Web</a:t>
                      </a:r>
                      <a:r>
                        <a:rPr lang="ko-KR" altLang="en-US" sz="1400">
                          <a:effectLst/>
                        </a:rPr>
                        <a:t>은 </a:t>
                      </a:r>
                      <a:r>
                        <a:rPr lang="en-US" altLang="ko-KR" sz="1400">
                          <a:effectLst/>
                        </a:rPr>
                        <a:t>CDN(Content Delivery Network)</a:t>
                      </a:r>
                      <a:r>
                        <a:rPr lang="ko-KR" altLang="en-US" sz="1400">
                          <a:effectLst/>
                        </a:rPr>
                        <a:t>을 사용하여 전 세계적으로 빠른 성능을 제공합니다</a:t>
                      </a:r>
                      <a:r>
                        <a:rPr lang="en-US" altLang="ko-KR" sz="1400">
                          <a:effectLst/>
                        </a:rPr>
                        <a:t>.</a:t>
                      </a:r>
                    </a:p>
                  </a:txBody>
                  <a:tcPr marL="96148" marR="96148" marT="48074" marB="48074" anchor="ctr"/>
                </a:tc>
                <a:tc>
                  <a:txBody>
                    <a:bodyPr/>
                    <a:lstStyle/>
                    <a:p>
                      <a:r>
                        <a:rPr lang="en-US" altLang="ko-KR" sz="1400">
                          <a:effectLst/>
                        </a:rPr>
                        <a:t>2. </a:t>
                      </a:r>
                      <a:r>
                        <a:rPr lang="ko-KR" altLang="en-US" sz="1400">
                          <a:effectLst/>
                        </a:rPr>
                        <a:t>복잡한 구성</a:t>
                      </a:r>
                      <a:r>
                        <a:rPr lang="en-US" altLang="ko-KR" sz="1400">
                          <a:effectLst/>
                        </a:rPr>
                        <a:t>: Azure Static Web</a:t>
                      </a:r>
                      <a:r>
                        <a:rPr lang="ko-KR" altLang="en-US" sz="1400">
                          <a:effectLst/>
                        </a:rPr>
                        <a:t>은 초기 구성이 복잡할 수 있습니다</a:t>
                      </a:r>
                      <a:r>
                        <a:rPr lang="en-US" altLang="ko-KR" sz="1400">
                          <a:effectLst/>
                        </a:rPr>
                        <a:t>.</a:t>
                      </a:r>
                    </a:p>
                  </a:txBody>
                  <a:tcPr marL="96148" marR="96148" marT="48074" marB="48074" anchor="ctr"/>
                </a:tc>
                <a:extLst>
                  <a:ext uri="{0D108BD9-81ED-4DB2-BD59-A6C34878D82A}">
                    <a16:rowId xmlns:a16="http://schemas.microsoft.com/office/drawing/2014/main" val="2849152858"/>
                  </a:ext>
                </a:extLst>
              </a:tr>
              <a:tr h="1021584">
                <a:tc>
                  <a:txBody>
                    <a:bodyPr/>
                    <a:lstStyle/>
                    <a:p>
                      <a:r>
                        <a:rPr lang="en-US" altLang="ko-KR" sz="1400">
                          <a:effectLst/>
                        </a:rPr>
                        <a:t>3. </a:t>
                      </a:r>
                      <a:r>
                        <a:rPr lang="ko-KR" altLang="en-US" sz="1400">
                          <a:effectLst/>
                        </a:rPr>
                        <a:t>저렴한 비용</a:t>
                      </a:r>
                      <a:r>
                        <a:rPr lang="en-US" altLang="ko-KR" sz="1400">
                          <a:effectLst/>
                        </a:rPr>
                        <a:t>: Azure Static Web</a:t>
                      </a:r>
                      <a:r>
                        <a:rPr lang="ko-KR" altLang="en-US" sz="1400">
                          <a:effectLst/>
                        </a:rPr>
                        <a:t>은 다른 </a:t>
                      </a:r>
                      <a:r>
                        <a:rPr lang="en-US" altLang="ko-KR" sz="1400">
                          <a:effectLst/>
                        </a:rPr>
                        <a:t>Azure </a:t>
                      </a:r>
                      <a:r>
                        <a:rPr lang="ko-KR" altLang="en-US" sz="1400">
                          <a:effectLst/>
                        </a:rPr>
                        <a:t>서비스에 비해 저렴한 비용으로 이용할 수 있습니다</a:t>
                      </a:r>
                      <a:r>
                        <a:rPr lang="en-US" altLang="ko-KR" sz="1400">
                          <a:effectLst/>
                        </a:rPr>
                        <a:t>.</a:t>
                      </a:r>
                    </a:p>
                  </a:txBody>
                  <a:tcPr marL="96148" marR="96148" marT="48074" marB="48074" anchor="ctr"/>
                </a:tc>
                <a:tc>
                  <a:txBody>
                    <a:bodyPr/>
                    <a:lstStyle/>
                    <a:p>
                      <a:r>
                        <a:rPr lang="en-US" altLang="ko-KR" sz="1400">
                          <a:effectLst/>
                        </a:rPr>
                        <a:t>3. </a:t>
                      </a:r>
                      <a:r>
                        <a:rPr lang="ko-KR" altLang="en-US" sz="1400">
                          <a:effectLst/>
                        </a:rPr>
                        <a:t>제한된 기능</a:t>
                      </a:r>
                      <a:r>
                        <a:rPr lang="en-US" altLang="ko-KR" sz="1400">
                          <a:effectLst/>
                        </a:rPr>
                        <a:t>: Azure Static Web</a:t>
                      </a:r>
                      <a:r>
                        <a:rPr lang="ko-KR" altLang="en-US" sz="1400">
                          <a:effectLst/>
                        </a:rPr>
                        <a:t>은 다른 </a:t>
                      </a:r>
                      <a:r>
                        <a:rPr lang="en-US" altLang="ko-KR" sz="1400">
                          <a:effectLst/>
                        </a:rPr>
                        <a:t>Azure </a:t>
                      </a:r>
                      <a:r>
                        <a:rPr lang="ko-KR" altLang="en-US" sz="1400">
                          <a:effectLst/>
                        </a:rPr>
                        <a:t>서비스에 비해 기능이 제한적입니다</a:t>
                      </a:r>
                      <a:r>
                        <a:rPr lang="en-US" altLang="ko-KR" sz="1400">
                          <a:effectLst/>
                        </a:rPr>
                        <a:t>.</a:t>
                      </a:r>
                    </a:p>
                  </a:txBody>
                  <a:tcPr marL="96148" marR="96148" marT="48074" marB="48074" anchor="ctr"/>
                </a:tc>
                <a:extLst>
                  <a:ext uri="{0D108BD9-81ED-4DB2-BD59-A6C34878D82A}">
                    <a16:rowId xmlns:a16="http://schemas.microsoft.com/office/drawing/2014/main" val="480017507"/>
                  </a:ext>
                </a:extLst>
              </a:tr>
              <a:tr h="1240976">
                <a:tc>
                  <a:txBody>
                    <a:bodyPr/>
                    <a:lstStyle/>
                    <a:p>
                      <a:r>
                        <a:rPr lang="en-US" altLang="ko-KR" sz="1400">
                          <a:effectLst/>
                        </a:rPr>
                        <a:t>4. </a:t>
                      </a:r>
                      <a:r>
                        <a:rPr lang="ko-KR" altLang="en-US" sz="1400">
                          <a:effectLst/>
                        </a:rPr>
                        <a:t>보안성</a:t>
                      </a:r>
                      <a:r>
                        <a:rPr lang="en-US" altLang="ko-KR" sz="1400">
                          <a:effectLst/>
                        </a:rPr>
                        <a:t>: Azure Static Web</a:t>
                      </a:r>
                      <a:r>
                        <a:rPr lang="ko-KR" altLang="en-US" sz="1400">
                          <a:effectLst/>
                        </a:rPr>
                        <a:t>은 </a:t>
                      </a:r>
                      <a:r>
                        <a:rPr lang="en-US" altLang="ko-KR" sz="1400">
                          <a:effectLst/>
                        </a:rPr>
                        <a:t>HTTPS</a:t>
                      </a:r>
                      <a:r>
                        <a:rPr lang="ko-KR" altLang="en-US" sz="1400">
                          <a:effectLst/>
                        </a:rPr>
                        <a:t>를 기본으로 지원하여 보안성을 강화합니다</a:t>
                      </a:r>
                      <a:r>
                        <a:rPr lang="en-US" altLang="ko-KR" sz="1400">
                          <a:effectLst/>
                        </a:rPr>
                        <a:t>.</a:t>
                      </a:r>
                    </a:p>
                  </a:txBody>
                  <a:tcPr marL="96148" marR="96148" marT="48074" marB="48074" anchor="ctr"/>
                </a:tc>
                <a:tc>
                  <a:txBody>
                    <a:bodyPr/>
                    <a:lstStyle/>
                    <a:p>
                      <a:r>
                        <a:rPr lang="en-US" altLang="ko-KR" sz="1400" dirty="0">
                          <a:effectLst/>
                        </a:rPr>
                        <a:t>4. </a:t>
                      </a:r>
                      <a:r>
                        <a:rPr lang="ko-KR" altLang="en-US" sz="1400" dirty="0">
                          <a:effectLst/>
                        </a:rPr>
                        <a:t>서버리스 아키텍처</a:t>
                      </a:r>
                      <a:r>
                        <a:rPr lang="en-US" altLang="ko-KR" sz="1400" dirty="0">
                          <a:effectLst/>
                        </a:rPr>
                        <a:t>: Azure Static Web</a:t>
                      </a:r>
                      <a:r>
                        <a:rPr lang="ko-KR" altLang="en-US" sz="1400" dirty="0">
                          <a:effectLst/>
                        </a:rPr>
                        <a:t>은 서버리스 아키텍처를 사용하기 때문에 일부 사용자에게는 불편할 수 있습니다</a:t>
                      </a:r>
                      <a:r>
                        <a:rPr lang="en-US" altLang="ko-KR" sz="1400" dirty="0">
                          <a:effectLst/>
                        </a:rPr>
                        <a:t>.</a:t>
                      </a:r>
                    </a:p>
                  </a:txBody>
                  <a:tcPr marL="96148" marR="96148" marT="48074" marB="48074" anchor="ctr"/>
                </a:tc>
                <a:extLst>
                  <a:ext uri="{0D108BD9-81ED-4DB2-BD59-A6C34878D82A}">
                    <a16:rowId xmlns:a16="http://schemas.microsoft.com/office/drawing/2014/main" val="3004471448"/>
                  </a:ext>
                </a:extLst>
              </a:tr>
            </a:tbl>
          </a:graphicData>
        </a:graphic>
      </p:graphicFrame>
      <p:graphicFrame>
        <p:nvGraphicFramePr>
          <p:cNvPr id="8" name="내용 개체 틀 3">
            <a:extLst>
              <a:ext uri="{FF2B5EF4-FFF2-40B4-BE49-F238E27FC236}">
                <a16:creationId xmlns:a16="http://schemas.microsoft.com/office/drawing/2014/main" id="{6C827579-68C9-8A1F-DD8D-2EFD7E915C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1443829"/>
              </p:ext>
            </p:extLst>
          </p:nvPr>
        </p:nvGraphicFramePr>
        <p:xfrm>
          <a:off x="261585" y="2016272"/>
          <a:ext cx="5878364" cy="3030502"/>
        </p:xfrm>
        <a:graphic>
          <a:graphicData uri="http://schemas.openxmlformats.org/drawingml/2006/table">
            <a:tbl>
              <a:tblPr/>
              <a:tblGrid>
                <a:gridCol w="2939182">
                  <a:extLst>
                    <a:ext uri="{9D8B030D-6E8A-4147-A177-3AD203B41FA5}">
                      <a16:colId xmlns:a16="http://schemas.microsoft.com/office/drawing/2014/main" val="3207720346"/>
                    </a:ext>
                  </a:extLst>
                </a:gridCol>
                <a:gridCol w="2939182">
                  <a:extLst>
                    <a:ext uri="{9D8B030D-6E8A-4147-A177-3AD203B41FA5}">
                      <a16:colId xmlns:a16="http://schemas.microsoft.com/office/drawing/2014/main" val="604316227"/>
                    </a:ext>
                  </a:extLst>
                </a:gridCol>
              </a:tblGrid>
              <a:tr h="198034"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200" b="1">
                          <a:effectLst/>
                        </a:rPr>
                        <a:t>유용성</a:t>
                      </a:r>
                    </a:p>
                  </a:txBody>
                  <a:tcPr marL="50015" marR="50015" marT="25008" marB="25008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200" b="1" dirty="0">
                          <a:effectLst/>
                        </a:rPr>
                        <a:t>단점</a:t>
                      </a:r>
                    </a:p>
                  </a:txBody>
                  <a:tcPr marL="50015" marR="50015" marT="25008" marB="25008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8003444"/>
                  </a:ext>
                </a:extLst>
              </a:tr>
              <a:tr h="337061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간편한 호스팅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동적 콘텐츠를 지원하지 않음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7120601"/>
                  </a:ext>
                </a:extLst>
              </a:tr>
              <a:tr h="337061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확장성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서버 사이드 로직 실행이 제한적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8128339"/>
                  </a:ext>
                </a:extLst>
              </a:tr>
              <a:tr h="438179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 dirty="0">
                          <a:effectLst/>
                        </a:rPr>
                        <a:t>저렴한 비용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 dirty="0">
                          <a:effectLst/>
                        </a:rPr>
                        <a:t>고급 기능 및 사용자 지정 설정의 제한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547169"/>
                  </a:ext>
                </a:extLst>
              </a:tr>
              <a:tr h="337061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 dirty="0">
                          <a:effectLst/>
                        </a:rPr>
                        <a:t>보안 및 안정성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 dirty="0">
                          <a:effectLst/>
                        </a:rPr>
                        <a:t>웹 애플리케이션 기능 제한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6338187"/>
                  </a:ext>
                </a:extLst>
              </a:tr>
              <a:tr h="337061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 dirty="0">
                          <a:effectLst/>
                        </a:rPr>
                        <a:t>글로벌 배포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200">
                          <a:effectLst/>
                        </a:rPr>
                        <a:t>CDN </a:t>
                      </a:r>
                      <a:r>
                        <a:rPr lang="ko-KR" altLang="en-US" sz="1200">
                          <a:effectLst/>
                        </a:rPr>
                        <a:t>기능이 내장되어 있지 않음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189811"/>
                  </a:ext>
                </a:extLst>
              </a:tr>
              <a:tr h="337061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 dirty="0">
                          <a:effectLst/>
                        </a:rPr>
                        <a:t>다른 </a:t>
                      </a:r>
                      <a:r>
                        <a:rPr lang="en-US" altLang="ko-KR" sz="1200" dirty="0">
                          <a:effectLst/>
                        </a:rPr>
                        <a:t>Azure </a:t>
                      </a:r>
                      <a:r>
                        <a:rPr lang="ko-KR" altLang="en-US" sz="1200" dirty="0">
                          <a:effectLst/>
                        </a:rPr>
                        <a:t>서비스와의 연동 가능성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데이터 저장 용량이 제한적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322956"/>
                  </a:ext>
                </a:extLst>
              </a:tr>
              <a:tr h="337061">
                <a:tc>
                  <a:txBody>
                    <a:bodyPr/>
                    <a:lstStyle/>
                    <a:p>
                      <a:pPr fontAlgn="base"/>
                      <a:endParaRPr lang="ko-KR" altLang="en-US" sz="1200">
                        <a:effectLst/>
                      </a:endParaRP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단일 지역에만 제한적인 가용성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4419914"/>
                  </a:ext>
                </a:extLst>
              </a:tr>
              <a:tr h="337061">
                <a:tc>
                  <a:txBody>
                    <a:bodyPr/>
                    <a:lstStyle/>
                    <a:p>
                      <a:pPr fontAlgn="base"/>
                      <a:endParaRPr lang="ko-KR" altLang="en-US" sz="1200">
                        <a:effectLst/>
                      </a:endParaRP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 dirty="0">
                          <a:effectLst/>
                        </a:rPr>
                        <a:t>서버리스 </a:t>
                      </a:r>
                      <a:r>
                        <a:rPr lang="ko-KR" altLang="en-US" sz="1200" dirty="0" err="1">
                          <a:effectLst/>
                        </a:rPr>
                        <a:t>백엔드</a:t>
                      </a:r>
                      <a:r>
                        <a:rPr lang="ko-KR" altLang="en-US" sz="1200" dirty="0">
                          <a:effectLst/>
                        </a:rPr>
                        <a:t> 기능의 부족</a:t>
                      </a:r>
                    </a:p>
                  </a:txBody>
                  <a:tcPr marL="50015" marR="50015" marT="25008" marB="25008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0815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84076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60D0F00-9EC0-4F05-B808-322A89634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3002"/>
          <a:stretch/>
        </p:blipFill>
        <p:spPr>
          <a:xfrm>
            <a:off x="191086" y="171715"/>
            <a:ext cx="5813197" cy="612908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D3581B9-92AB-DA07-0063-3F547A321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1" b="1"/>
          <a:stretch/>
        </p:blipFill>
        <p:spPr>
          <a:xfrm>
            <a:off x="6196929" y="171716"/>
            <a:ext cx="5803986" cy="317142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2EA2116-60CA-3F64-27E9-D51A4C5B33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2163" r="3" b="11497"/>
          <a:stretch/>
        </p:blipFill>
        <p:spPr>
          <a:xfrm>
            <a:off x="6196929" y="3514856"/>
            <a:ext cx="5786386" cy="278595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81590909-2937-4055-85CB-42F166B0DB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4467" y="1757427"/>
            <a:ext cx="4423065" cy="75568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8A645DA-0AFC-0457-76A4-B0DC28FDAF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9334" y="5288225"/>
            <a:ext cx="2476627" cy="151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069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2ABC4B-37D8-4218-BDD8-6DF6A00C0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11D9726-DDA1-3483-7884-99C0463EB0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2" r="-2" b="37446"/>
          <a:stretch/>
        </p:blipFill>
        <p:spPr>
          <a:xfrm>
            <a:off x="321730" y="321732"/>
            <a:ext cx="5674897" cy="301740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CBCCB5C-2FED-3A7A-F96E-196E3E494D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26" r="-2" b="37599"/>
          <a:stretch/>
        </p:blipFill>
        <p:spPr>
          <a:xfrm>
            <a:off x="321730" y="3510853"/>
            <a:ext cx="5674897" cy="278995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93C8CF1-D13C-F632-F5D5-FEFF8013DB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1" r="27629"/>
          <a:stretch/>
        </p:blipFill>
        <p:spPr>
          <a:xfrm>
            <a:off x="6195373" y="321733"/>
            <a:ext cx="5674897" cy="597907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9048478-FC24-A2F0-A723-43136C3328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5373" y="5774409"/>
            <a:ext cx="3625545" cy="105279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DFB4DFC-33B7-457B-9002-F70DFE456E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6483" y="5620983"/>
            <a:ext cx="2159111" cy="6286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5A4504-A1BE-9C89-E58F-DF9B21077F10}"/>
              </a:ext>
            </a:extLst>
          </p:cNvPr>
          <p:cNvSpPr txBox="1"/>
          <p:nvPr/>
        </p:nvSpPr>
        <p:spPr>
          <a:xfrm>
            <a:off x="6185738" y="2926077"/>
            <a:ext cx="500149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highlight>
                  <a:srgbClr val="FFFF00"/>
                </a:highlight>
              </a:rPr>
              <a:t>https://staticwebstaticweb.blob.core.windows.net/newcontainer/index.html?sv=2021-10-04&amp;st=2023-05-25T08%3A03%3A43Z&amp;se=2023-05-26T08%3A03%3A43Z&amp;sr=b&amp;sp=r&amp;sig=pcdJxTgOu8mY648XTHHhROEq9UEjJkcqGKd5GrtT5Y4%3D</a:t>
            </a:r>
          </a:p>
        </p:txBody>
      </p:sp>
    </p:spTree>
    <p:extLst>
      <p:ext uri="{BB962C8B-B14F-4D97-AF65-F5344CB8AC3E}">
        <p14:creationId xmlns:p14="http://schemas.microsoft.com/office/powerpoint/2010/main" val="29771589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6D4D5C3-FE3D-DCC5-C81A-017DE9D00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47926"/>
            <a:ext cx="6666018" cy="521279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6B9F825-E7B1-D364-8BCB-06E2766CC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948" y="1103914"/>
            <a:ext cx="3871351" cy="491273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04A30A8-EFAD-BB35-5E11-924FA2F3C8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7366" y="1103914"/>
            <a:ext cx="3889001" cy="190625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97BDE2-82A1-4DDD-2320-F55354DE8D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7858" y="3040439"/>
            <a:ext cx="4342031" cy="1117867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2B0F2F7B-196E-560A-6F0A-5241E5E7D3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5300" y="4215584"/>
            <a:ext cx="2859387" cy="189449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A5EF90BE-4B8B-5D9A-5CBD-38E91381A4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36155" y="3946413"/>
            <a:ext cx="3112378" cy="60011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5E7AACF7-1943-C641-A49C-678CBDEEA3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22665" y="4546531"/>
            <a:ext cx="1747403" cy="126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004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74ED605-C25F-A983-F777-4171F8F88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027" y="3681568"/>
            <a:ext cx="4282902" cy="2543217"/>
          </a:xfrm>
          <a:prstGeom prst="rect">
            <a:avLst/>
          </a:prstGeom>
        </p:spPr>
      </p:pic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239E55AA-869D-EEC9-F8B0-F99D8FEEE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8610" y="643467"/>
            <a:ext cx="4292351" cy="254321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55392585-16B7-C200-AD04-DEC2088FF0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027" y="643467"/>
            <a:ext cx="4278759" cy="254586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DED0683-1B75-C8F1-94C6-D93AA17711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6429" y="3671316"/>
            <a:ext cx="3976713" cy="25534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21A503-37B8-97B2-489E-79D01850D501}"/>
              </a:ext>
            </a:extLst>
          </p:cNvPr>
          <p:cNvSpPr txBox="1"/>
          <p:nvPr/>
        </p:nvSpPr>
        <p:spPr>
          <a:xfrm>
            <a:off x="3826527" y="2868453"/>
            <a:ext cx="462323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두 가상 머신 간에 파일이 공유되면</a:t>
            </a:r>
            <a:r>
              <a:rPr lang="en-US" altLang="ko-KR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, </a:t>
            </a:r>
            <a:r>
              <a:rPr lang="ko-KR" altLang="en-US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한 가상 </a:t>
            </a:r>
            <a:r>
              <a:rPr lang="ko-KR" altLang="en-US" sz="1400" b="0" i="0" dirty="0" err="1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머신에서</a:t>
            </a:r>
            <a:r>
              <a:rPr lang="ko-KR" altLang="en-US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 파일을 수정하거나 업데이트하면 다른 가상 </a:t>
            </a:r>
            <a:r>
              <a:rPr lang="ko-KR" altLang="en-US" sz="1400" b="0" i="0" dirty="0" err="1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머신에서도</a:t>
            </a:r>
            <a:r>
              <a:rPr lang="ko-KR" altLang="en-US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 해당 변경 내용이 반영됩니다</a:t>
            </a:r>
            <a:r>
              <a:rPr lang="en-US" altLang="ko-KR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. </a:t>
            </a:r>
            <a:r>
              <a:rPr lang="ko-KR" altLang="en-US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예를 들어</a:t>
            </a:r>
            <a:r>
              <a:rPr lang="en-US" altLang="ko-KR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, VM1</a:t>
            </a:r>
            <a:r>
              <a:rPr lang="ko-KR" altLang="en-US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에서 파일을 수정하면 </a:t>
            </a:r>
            <a:r>
              <a:rPr lang="en-US" altLang="ko-KR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VM2</a:t>
            </a:r>
            <a:r>
              <a:rPr lang="ko-KR" altLang="en-US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의 로컬에서도 동일한 파일이 업데이트되어 수정 내용이 반영됩니다</a:t>
            </a:r>
            <a:r>
              <a:rPr lang="en-US" altLang="ko-KR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. </a:t>
            </a:r>
            <a:r>
              <a:rPr lang="ko-KR" altLang="en-US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이는 파일 공유를 통해 두 가상 머신 간에 파일을 동기화하고 공유할 수 있는 장점입니다</a:t>
            </a:r>
            <a:r>
              <a:rPr lang="en-US" altLang="ko-KR" sz="1400" b="0" i="0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</a:rPr>
              <a:t>.</a:t>
            </a:r>
            <a:endParaRPr lang="ko-KR" altLang="en-US" sz="1400" dirty="0">
              <a:highlight>
                <a:srgbClr val="FFFF00"/>
              </a:highlight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28E5DE9-75BF-2717-5FD7-CF207E9EA8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2377" y="228475"/>
            <a:ext cx="717587" cy="88269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27AF7A-9430-B2F5-6765-DCD373DB36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33374" y="202119"/>
            <a:ext cx="717587" cy="88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154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989A1CF-2B6C-7502-B2B0-27058115C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012" y="643467"/>
            <a:ext cx="3788324" cy="557106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AEF471F-0258-BBE6-1242-1C2FC7E7B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899" y="501509"/>
            <a:ext cx="2133710" cy="349267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8A0270A-A5C2-4936-2A91-452F83787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242" y="3907687"/>
            <a:ext cx="5294716" cy="244880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F6C8D08-0876-1179-48CF-939A7EBFD2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012" y="501509"/>
            <a:ext cx="2533780" cy="116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430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3CA6152-70EC-DA85-5EFA-6DA250003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515788" cy="427377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BC7250D-C0F5-2DEB-A5A1-C93C8F0CD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751" y="1708026"/>
            <a:ext cx="8547539" cy="481354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0BD6DFB-D2A4-DAFD-6D71-19C641F06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1337" y="4498949"/>
            <a:ext cx="4440608" cy="16002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B1C36F-AF60-8E32-051F-88B3A810DC00}"/>
              </a:ext>
            </a:extLst>
          </p:cNvPr>
          <p:cNvSpPr txBox="1"/>
          <p:nvPr/>
        </p:nvSpPr>
        <p:spPr>
          <a:xfrm>
            <a:off x="4395643" y="543170"/>
            <a:ext cx="528637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highlight>
                  <a:srgbClr val="C0C0C0"/>
                </a:highlight>
              </a:rPr>
              <a:t>$</a:t>
            </a:r>
            <a:r>
              <a:rPr lang="ko-KR" altLang="en-US" sz="800" dirty="0" err="1">
                <a:highlight>
                  <a:srgbClr val="C0C0C0"/>
                </a:highlight>
              </a:rPr>
              <a:t>connectTestResult</a:t>
            </a:r>
            <a:r>
              <a:rPr lang="ko-KR" altLang="en-US" sz="800" dirty="0">
                <a:highlight>
                  <a:srgbClr val="C0C0C0"/>
                </a:highlight>
              </a:rPr>
              <a:t> = </a:t>
            </a:r>
            <a:r>
              <a:rPr lang="ko-KR" altLang="en-US" sz="800" dirty="0" err="1">
                <a:highlight>
                  <a:srgbClr val="C0C0C0"/>
                </a:highlight>
              </a:rPr>
              <a:t>Test-NetConnection</a:t>
            </a:r>
            <a:r>
              <a:rPr lang="ko-KR" altLang="en-US" sz="800" dirty="0">
                <a:highlight>
                  <a:srgbClr val="C0C0C0"/>
                </a:highlight>
              </a:rPr>
              <a:t> -</a:t>
            </a:r>
            <a:r>
              <a:rPr lang="ko-KR" altLang="en-US" sz="800" dirty="0" err="1">
                <a:highlight>
                  <a:srgbClr val="C0C0C0"/>
                </a:highlight>
              </a:rPr>
              <a:t>ComputerName</a:t>
            </a:r>
            <a:r>
              <a:rPr lang="ko-KR" altLang="en-US" sz="800" dirty="0">
                <a:highlight>
                  <a:srgbClr val="C0C0C0"/>
                </a:highlight>
              </a:rPr>
              <a:t> staticwebstaticweb.file.core.windows.net -</a:t>
            </a:r>
            <a:r>
              <a:rPr lang="ko-KR" altLang="en-US" sz="800" dirty="0" err="1">
                <a:highlight>
                  <a:srgbClr val="C0C0C0"/>
                </a:highlight>
              </a:rPr>
              <a:t>Port</a:t>
            </a:r>
            <a:r>
              <a:rPr lang="ko-KR" altLang="en-US" sz="800" dirty="0">
                <a:highlight>
                  <a:srgbClr val="C0C0C0"/>
                </a:highlight>
              </a:rPr>
              <a:t> 445</a:t>
            </a:r>
          </a:p>
          <a:p>
            <a:r>
              <a:rPr lang="ko-KR" altLang="en-US" sz="800" dirty="0" err="1">
                <a:highlight>
                  <a:srgbClr val="C0C0C0"/>
                </a:highlight>
              </a:rPr>
              <a:t>if</a:t>
            </a:r>
            <a:r>
              <a:rPr lang="ko-KR" altLang="en-US" sz="800" dirty="0">
                <a:highlight>
                  <a:srgbClr val="C0C0C0"/>
                </a:highlight>
              </a:rPr>
              <a:t> ($</a:t>
            </a:r>
            <a:r>
              <a:rPr lang="ko-KR" altLang="en-US" sz="800" dirty="0" err="1">
                <a:highlight>
                  <a:srgbClr val="C0C0C0"/>
                </a:highlight>
              </a:rPr>
              <a:t>connectTestResult.TcpTestSucceeded</a:t>
            </a:r>
            <a:r>
              <a:rPr lang="ko-KR" altLang="en-US" sz="800" dirty="0">
                <a:highlight>
                  <a:srgbClr val="C0C0C0"/>
                </a:highlight>
              </a:rPr>
              <a:t>) {</a:t>
            </a:r>
          </a:p>
          <a:p>
            <a:r>
              <a:rPr lang="ko-KR" altLang="en-US" sz="800" dirty="0">
                <a:highlight>
                  <a:srgbClr val="C0C0C0"/>
                </a:highlight>
              </a:rPr>
              <a:t>    # </a:t>
            </a:r>
            <a:r>
              <a:rPr lang="ko-KR" altLang="en-US" sz="800" dirty="0" err="1">
                <a:highlight>
                  <a:srgbClr val="C0C0C0"/>
                </a:highlight>
              </a:rPr>
              <a:t>Save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the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password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so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the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drive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will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persist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on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reboot</a:t>
            </a:r>
            <a:endParaRPr lang="ko-KR" altLang="en-US" sz="800" dirty="0">
              <a:highlight>
                <a:srgbClr val="C0C0C0"/>
              </a:highlight>
            </a:endParaRPr>
          </a:p>
          <a:p>
            <a:r>
              <a:rPr lang="ko-KR" altLang="en-US" sz="800" dirty="0">
                <a:highlight>
                  <a:srgbClr val="C0C0C0"/>
                </a:highlight>
              </a:rPr>
              <a:t>    cmd.exe /C "</a:t>
            </a:r>
            <a:r>
              <a:rPr lang="ko-KR" altLang="en-US" sz="800" dirty="0" err="1">
                <a:highlight>
                  <a:srgbClr val="C0C0C0"/>
                </a:highlight>
              </a:rPr>
              <a:t>cmdkey</a:t>
            </a:r>
            <a:r>
              <a:rPr lang="ko-KR" altLang="en-US" sz="800" dirty="0">
                <a:highlight>
                  <a:srgbClr val="C0C0C0"/>
                </a:highlight>
              </a:rPr>
              <a:t> /</a:t>
            </a:r>
            <a:r>
              <a:rPr lang="ko-KR" altLang="en-US" sz="800" dirty="0" err="1">
                <a:highlight>
                  <a:srgbClr val="C0C0C0"/>
                </a:highlight>
              </a:rPr>
              <a:t>add</a:t>
            </a:r>
            <a:r>
              <a:rPr lang="ko-KR" altLang="en-US" sz="800" dirty="0">
                <a:highlight>
                  <a:srgbClr val="C0C0C0"/>
                </a:highlight>
              </a:rPr>
              <a:t>:`"</a:t>
            </a:r>
            <a:r>
              <a:rPr lang="ko-KR" altLang="en-US" sz="800" dirty="0" err="1">
                <a:highlight>
                  <a:srgbClr val="C0C0C0"/>
                </a:highlight>
              </a:rPr>
              <a:t>staticwebstaticweb.file.core.windows.net</a:t>
            </a:r>
            <a:r>
              <a:rPr lang="ko-KR" altLang="en-US" sz="800" dirty="0">
                <a:highlight>
                  <a:srgbClr val="C0C0C0"/>
                </a:highlight>
              </a:rPr>
              <a:t>`" /user:`"</a:t>
            </a:r>
            <a:r>
              <a:rPr lang="ko-KR" altLang="en-US" sz="800" dirty="0" err="1">
                <a:highlight>
                  <a:srgbClr val="C0C0C0"/>
                </a:highlight>
              </a:rPr>
              <a:t>localhost</a:t>
            </a:r>
            <a:r>
              <a:rPr lang="ko-KR" altLang="en-US" sz="800" dirty="0">
                <a:highlight>
                  <a:srgbClr val="C0C0C0"/>
                </a:highlight>
              </a:rPr>
              <a:t>\</a:t>
            </a:r>
            <a:r>
              <a:rPr lang="ko-KR" altLang="en-US" sz="800" dirty="0" err="1">
                <a:highlight>
                  <a:srgbClr val="C0C0C0"/>
                </a:highlight>
              </a:rPr>
              <a:t>staticwebstaticweb</a:t>
            </a:r>
            <a:r>
              <a:rPr lang="ko-KR" altLang="en-US" sz="800" dirty="0">
                <a:highlight>
                  <a:srgbClr val="C0C0C0"/>
                </a:highlight>
              </a:rPr>
              <a:t>`" /pass:`"pOUwvT9eLFGUrHCQfbu/ScFtfi5P5N+wDROyWQ4D4BoHG+UZrGPWEwa3aEiiEZkky30abA4x3MVI+AStqa2vYA==`""</a:t>
            </a:r>
          </a:p>
          <a:p>
            <a:r>
              <a:rPr lang="ko-KR" altLang="en-US" sz="800" dirty="0">
                <a:highlight>
                  <a:srgbClr val="C0C0C0"/>
                </a:highlight>
              </a:rPr>
              <a:t>    # </a:t>
            </a:r>
            <a:r>
              <a:rPr lang="ko-KR" altLang="en-US" sz="800" dirty="0" err="1">
                <a:highlight>
                  <a:srgbClr val="C0C0C0"/>
                </a:highlight>
              </a:rPr>
              <a:t>Mount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the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drive</a:t>
            </a:r>
            <a:endParaRPr lang="ko-KR" altLang="en-US" sz="800" dirty="0">
              <a:highlight>
                <a:srgbClr val="C0C0C0"/>
              </a:highlight>
            </a:endParaRPr>
          </a:p>
          <a:p>
            <a:r>
              <a:rPr lang="ko-KR" altLang="en-US" sz="800" dirty="0">
                <a:highlight>
                  <a:srgbClr val="C0C0C0"/>
                </a:highlight>
              </a:rPr>
              <a:t>    New-</a:t>
            </a:r>
            <a:r>
              <a:rPr lang="ko-KR" altLang="en-US" sz="800" dirty="0" err="1">
                <a:highlight>
                  <a:srgbClr val="C0C0C0"/>
                </a:highlight>
              </a:rPr>
              <a:t>PSDrive</a:t>
            </a:r>
            <a:r>
              <a:rPr lang="ko-KR" altLang="en-US" sz="800" dirty="0">
                <a:highlight>
                  <a:srgbClr val="C0C0C0"/>
                </a:highlight>
              </a:rPr>
              <a:t> -</a:t>
            </a:r>
            <a:r>
              <a:rPr lang="ko-KR" altLang="en-US" sz="800" dirty="0" err="1">
                <a:highlight>
                  <a:srgbClr val="C0C0C0"/>
                </a:highlight>
              </a:rPr>
              <a:t>Name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Z</a:t>
            </a:r>
            <a:r>
              <a:rPr lang="ko-KR" altLang="en-US" sz="800" dirty="0">
                <a:highlight>
                  <a:srgbClr val="C0C0C0"/>
                </a:highlight>
              </a:rPr>
              <a:t> -</a:t>
            </a:r>
            <a:r>
              <a:rPr lang="ko-KR" altLang="en-US" sz="800" dirty="0" err="1">
                <a:highlight>
                  <a:srgbClr val="C0C0C0"/>
                </a:highlight>
              </a:rPr>
              <a:t>PSProvider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FileSystem</a:t>
            </a:r>
            <a:r>
              <a:rPr lang="ko-KR" altLang="en-US" sz="800" dirty="0">
                <a:highlight>
                  <a:srgbClr val="C0C0C0"/>
                </a:highlight>
              </a:rPr>
              <a:t> -</a:t>
            </a:r>
            <a:r>
              <a:rPr lang="ko-KR" altLang="en-US" sz="800" dirty="0" err="1">
                <a:highlight>
                  <a:srgbClr val="C0C0C0"/>
                </a:highlight>
              </a:rPr>
              <a:t>Root</a:t>
            </a:r>
            <a:r>
              <a:rPr lang="ko-KR" altLang="en-US" sz="800" dirty="0">
                <a:highlight>
                  <a:srgbClr val="C0C0C0"/>
                </a:highlight>
              </a:rPr>
              <a:t> "\\staticwebstaticweb.file.core.windows.net\shared" -</a:t>
            </a:r>
            <a:r>
              <a:rPr lang="ko-KR" altLang="en-US" sz="800" dirty="0" err="1">
                <a:highlight>
                  <a:srgbClr val="C0C0C0"/>
                </a:highlight>
              </a:rPr>
              <a:t>Persist</a:t>
            </a:r>
            <a:endParaRPr lang="ko-KR" altLang="en-US" sz="800" dirty="0">
              <a:highlight>
                <a:srgbClr val="C0C0C0"/>
              </a:highlight>
            </a:endParaRPr>
          </a:p>
          <a:p>
            <a:r>
              <a:rPr lang="ko-KR" altLang="en-US" sz="800" dirty="0">
                <a:highlight>
                  <a:srgbClr val="C0C0C0"/>
                </a:highlight>
              </a:rPr>
              <a:t>} </a:t>
            </a:r>
            <a:r>
              <a:rPr lang="ko-KR" altLang="en-US" sz="800" dirty="0" err="1">
                <a:highlight>
                  <a:srgbClr val="C0C0C0"/>
                </a:highlight>
              </a:rPr>
              <a:t>else</a:t>
            </a:r>
            <a:r>
              <a:rPr lang="ko-KR" altLang="en-US" sz="800" dirty="0">
                <a:highlight>
                  <a:srgbClr val="C0C0C0"/>
                </a:highlight>
              </a:rPr>
              <a:t> {</a:t>
            </a:r>
          </a:p>
          <a:p>
            <a:r>
              <a:rPr lang="ko-KR" altLang="en-US" sz="800" dirty="0">
                <a:highlight>
                  <a:srgbClr val="C0C0C0"/>
                </a:highlight>
              </a:rPr>
              <a:t>    </a:t>
            </a:r>
            <a:r>
              <a:rPr lang="ko-KR" altLang="en-US" sz="800" dirty="0" err="1">
                <a:highlight>
                  <a:srgbClr val="C0C0C0"/>
                </a:highlight>
              </a:rPr>
              <a:t>Write-Error</a:t>
            </a:r>
            <a:r>
              <a:rPr lang="ko-KR" altLang="en-US" sz="800" dirty="0">
                <a:highlight>
                  <a:srgbClr val="C0C0C0"/>
                </a:highlight>
              </a:rPr>
              <a:t> -</a:t>
            </a:r>
            <a:r>
              <a:rPr lang="ko-KR" altLang="en-US" sz="800" dirty="0" err="1">
                <a:highlight>
                  <a:srgbClr val="C0C0C0"/>
                </a:highlight>
              </a:rPr>
              <a:t>Message</a:t>
            </a:r>
            <a:r>
              <a:rPr lang="ko-KR" altLang="en-US" sz="800" dirty="0">
                <a:highlight>
                  <a:srgbClr val="C0C0C0"/>
                </a:highlight>
              </a:rPr>
              <a:t> "</a:t>
            </a:r>
            <a:r>
              <a:rPr lang="ko-KR" altLang="en-US" sz="800" dirty="0" err="1">
                <a:highlight>
                  <a:srgbClr val="C0C0C0"/>
                </a:highlight>
              </a:rPr>
              <a:t>Unable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to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reach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the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Azure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storage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account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via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port</a:t>
            </a:r>
            <a:r>
              <a:rPr lang="ko-KR" altLang="en-US" sz="800" dirty="0">
                <a:highlight>
                  <a:srgbClr val="C0C0C0"/>
                </a:highlight>
              </a:rPr>
              <a:t> 445. </a:t>
            </a:r>
            <a:r>
              <a:rPr lang="ko-KR" altLang="en-US" sz="800" dirty="0" err="1">
                <a:highlight>
                  <a:srgbClr val="C0C0C0"/>
                </a:highlight>
              </a:rPr>
              <a:t>Check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to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make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sure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your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organization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or</a:t>
            </a:r>
            <a:r>
              <a:rPr lang="ko-KR" altLang="en-US" sz="800" dirty="0">
                <a:highlight>
                  <a:srgbClr val="C0C0C0"/>
                </a:highlight>
              </a:rPr>
              <a:t> ISP </a:t>
            </a:r>
            <a:r>
              <a:rPr lang="ko-KR" altLang="en-US" sz="800" dirty="0" err="1">
                <a:highlight>
                  <a:srgbClr val="C0C0C0"/>
                </a:highlight>
              </a:rPr>
              <a:t>is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not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blocking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port</a:t>
            </a:r>
            <a:r>
              <a:rPr lang="ko-KR" altLang="en-US" sz="800" dirty="0">
                <a:highlight>
                  <a:srgbClr val="C0C0C0"/>
                </a:highlight>
              </a:rPr>
              <a:t> 445, </a:t>
            </a:r>
            <a:r>
              <a:rPr lang="ko-KR" altLang="en-US" sz="800" dirty="0" err="1">
                <a:highlight>
                  <a:srgbClr val="C0C0C0"/>
                </a:highlight>
              </a:rPr>
              <a:t>or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use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Azure</a:t>
            </a:r>
            <a:r>
              <a:rPr lang="ko-KR" altLang="en-US" sz="800" dirty="0">
                <a:highlight>
                  <a:srgbClr val="C0C0C0"/>
                </a:highlight>
              </a:rPr>
              <a:t> P2S VPN, </a:t>
            </a:r>
            <a:r>
              <a:rPr lang="ko-KR" altLang="en-US" sz="800" dirty="0" err="1">
                <a:highlight>
                  <a:srgbClr val="C0C0C0"/>
                </a:highlight>
              </a:rPr>
              <a:t>Azure</a:t>
            </a:r>
            <a:r>
              <a:rPr lang="ko-KR" altLang="en-US" sz="800" dirty="0">
                <a:highlight>
                  <a:srgbClr val="C0C0C0"/>
                </a:highlight>
              </a:rPr>
              <a:t> S2S VPN, </a:t>
            </a:r>
            <a:r>
              <a:rPr lang="ko-KR" altLang="en-US" sz="800" dirty="0" err="1">
                <a:highlight>
                  <a:srgbClr val="C0C0C0"/>
                </a:highlight>
              </a:rPr>
              <a:t>or</a:t>
            </a:r>
            <a:r>
              <a:rPr lang="ko-KR" altLang="en-US" sz="800" dirty="0">
                <a:highlight>
                  <a:srgbClr val="C0C0C0"/>
                </a:highlight>
              </a:rPr>
              <a:t> Express </a:t>
            </a:r>
            <a:r>
              <a:rPr lang="ko-KR" altLang="en-US" sz="800" dirty="0" err="1">
                <a:highlight>
                  <a:srgbClr val="C0C0C0"/>
                </a:highlight>
              </a:rPr>
              <a:t>Route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to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tunnel</a:t>
            </a:r>
            <a:r>
              <a:rPr lang="ko-KR" altLang="en-US" sz="800" dirty="0">
                <a:highlight>
                  <a:srgbClr val="C0C0C0"/>
                </a:highlight>
              </a:rPr>
              <a:t> SMB </a:t>
            </a:r>
            <a:r>
              <a:rPr lang="ko-KR" altLang="en-US" sz="800" dirty="0" err="1">
                <a:highlight>
                  <a:srgbClr val="C0C0C0"/>
                </a:highlight>
              </a:rPr>
              <a:t>traffic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over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a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different</a:t>
            </a:r>
            <a:r>
              <a:rPr lang="ko-KR" altLang="en-US" sz="800" dirty="0">
                <a:highlight>
                  <a:srgbClr val="C0C0C0"/>
                </a:highlight>
              </a:rPr>
              <a:t> </a:t>
            </a:r>
            <a:r>
              <a:rPr lang="ko-KR" altLang="en-US" sz="800" dirty="0" err="1">
                <a:highlight>
                  <a:srgbClr val="C0C0C0"/>
                </a:highlight>
              </a:rPr>
              <a:t>port</a:t>
            </a:r>
            <a:r>
              <a:rPr lang="ko-KR" altLang="en-US" sz="800" dirty="0">
                <a:highlight>
                  <a:srgbClr val="C0C0C0"/>
                </a:highlight>
              </a:rPr>
              <a:t>."</a:t>
            </a:r>
          </a:p>
          <a:p>
            <a:r>
              <a:rPr lang="ko-KR" altLang="en-US" sz="800" dirty="0">
                <a:highlight>
                  <a:srgbClr val="C0C0C0"/>
                </a:highlight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194186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7B463-A723-A0D0-5050-3D2A56E5D0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altLang="ko-KR" sz="4800" dirty="0"/>
            </a:br>
            <a:br>
              <a:rPr lang="en-US" altLang="ko-KR" sz="4800" dirty="0"/>
            </a:br>
            <a:r>
              <a:rPr lang="en-US" altLang="ko-KR" sz="4800" dirty="0"/>
              <a:t>Web App</a:t>
            </a:r>
            <a:br>
              <a:rPr lang="en-US" altLang="ko-KR" sz="4800" dirty="0"/>
            </a:br>
            <a:endParaRPr lang="ko-KR" altLang="en-US" sz="4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5380DB-C423-FB91-EC3E-818A905CB2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3200" dirty="0"/>
              <a:t>SWAP</a:t>
            </a:r>
          </a:p>
          <a:p>
            <a:r>
              <a:rPr lang="en-US" altLang="ko-KR" sz="3200" dirty="0"/>
              <a:t> AAD(authentication)</a:t>
            </a:r>
          </a:p>
          <a:p>
            <a:r>
              <a:rPr lang="en-US" altLang="ko-KR" sz="3200" dirty="0"/>
              <a:t>Custom Domain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5969426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A1F4656-FFDA-4BA3-8516-90E58C01A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B018903-3549-4A3B-A9DF-B26757CAA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E5D3F77-D07F-4F7D-97A2-E36683020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C6F5A2D-56A0-4ED7-A3E2-3CF67608F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84D7FF6-6AEE-E49B-C0BE-4C38248568E0}"/>
              </a:ext>
            </a:extLst>
          </p:cNvPr>
          <p:cNvSpPr txBox="1"/>
          <p:nvPr/>
        </p:nvSpPr>
        <p:spPr>
          <a:xfrm>
            <a:off x="549277" y="458033"/>
            <a:ext cx="5257798" cy="7262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Web App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17F2357C-2B8C-3731-C05E-8B9884D765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9514275"/>
              </p:ext>
            </p:extLst>
          </p:nvPr>
        </p:nvGraphicFramePr>
        <p:xfrm>
          <a:off x="550863" y="1832421"/>
          <a:ext cx="11090275" cy="4201225"/>
        </p:xfrm>
        <a:graphic>
          <a:graphicData uri="http://schemas.openxmlformats.org/drawingml/2006/table">
            <a:tbl>
              <a:tblPr firstRow="1" bandRow="1"/>
              <a:tblGrid>
                <a:gridCol w="3592072">
                  <a:extLst>
                    <a:ext uri="{9D8B030D-6E8A-4147-A177-3AD203B41FA5}">
                      <a16:colId xmlns:a16="http://schemas.microsoft.com/office/drawing/2014/main" val="4039090673"/>
                    </a:ext>
                  </a:extLst>
                </a:gridCol>
                <a:gridCol w="3704600">
                  <a:extLst>
                    <a:ext uri="{9D8B030D-6E8A-4147-A177-3AD203B41FA5}">
                      <a16:colId xmlns:a16="http://schemas.microsoft.com/office/drawing/2014/main" val="4291573996"/>
                    </a:ext>
                  </a:extLst>
                </a:gridCol>
                <a:gridCol w="3793603">
                  <a:extLst>
                    <a:ext uri="{9D8B030D-6E8A-4147-A177-3AD203B41FA5}">
                      <a16:colId xmlns:a16="http://schemas.microsoft.com/office/drawing/2014/main" val="1991447605"/>
                    </a:ext>
                  </a:extLst>
                </a:gridCol>
              </a:tblGrid>
              <a:tr h="357492"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400" b="1" dirty="0">
                          <a:effectLst/>
                        </a:rPr>
                        <a:t>기능</a:t>
                      </a:r>
                    </a:p>
                  </a:txBody>
                  <a:tcPr marL="32859" marR="32859" marT="16429" marB="16429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400" b="1">
                          <a:effectLst/>
                        </a:rPr>
                        <a:t>설명</a:t>
                      </a:r>
                    </a:p>
                  </a:txBody>
                  <a:tcPr marL="32859" marR="32859" marT="16429" marB="16429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400" b="1">
                          <a:effectLst/>
                        </a:rPr>
                        <a:t>장점</a:t>
                      </a:r>
                    </a:p>
                  </a:txBody>
                  <a:tcPr marL="32859" marR="32859" marT="16429" marB="16429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235866"/>
                  </a:ext>
                </a:extLst>
              </a:tr>
              <a:tr h="118886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Swap</a:t>
                      </a:r>
                    </a:p>
                  </a:txBody>
                  <a:tcPr marL="32859" marR="32859" marT="16429" marB="1642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400">
                          <a:effectLst/>
                        </a:rPr>
                        <a:t>두 개의 스테이징 환경</a:t>
                      </a:r>
                      <a:r>
                        <a:rPr lang="en-US" altLang="ko-KR" sz="1400">
                          <a:effectLst/>
                        </a:rPr>
                        <a:t>(</a:t>
                      </a:r>
                      <a:r>
                        <a:rPr lang="ko-KR" altLang="en-US" sz="1400">
                          <a:effectLst/>
                        </a:rPr>
                        <a:t>프로덕션 및 스테이징</a:t>
                      </a:r>
                      <a:r>
                        <a:rPr lang="en-US" altLang="ko-KR" sz="1400">
                          <a:effectLst/>
                        </a:rPr>
                        <a:t>) </a:t>
                      </a:r>
                      <a:r>
                        <a:rPr lang="ko-KR" altLang="en-US" sz="1400">
                          <a:effectLst/>
                        </a:rPr>
                        <a:t>간에 배포를 교체할 수 있는 기능</a:t>
                      </a:r>
                    </a:p>
                  </a:txBody>
                  <a:tcPr marL="32859" marR="32859" marT="16429" marB="1642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신속한 배포 및 롤백 가능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영향을 받지 않는 배포 및 테스트 가능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사용자에게 중단 없는 서비스 업데이트 가능</a:t>
                      </a:r>
                    </a:p>
                  </a:txBody>
                  <a:tcPr marL="32859" marR="32859" marT="16429" marB="1642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378656"/>
                  </a:ext>
                </a:extLst>
              </a:tr>
              <a:tr h="1188869">
                <a:tc>
                  <a:txBody>
                    <a:bodyPr/>
                    <a:lstStyle/>
                    <a:p>
                      <a:pPr fontAlgn="base"/>
                      <a:r>
                        <a:rPr lang="en-US" sz="1400">
                          <a:effectLst/>
                        </a:rPr>
                        <a:t>AAD (Azure AD)</a:t>
                      </a:r>
                    </a:p>
                  </a:txBody>
                  <a:tcPr marL="32859" marR="32859" marT="16429" marB="1642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400" dirty="0">
                          <a:effectLst/>
                        </a:rPr>
                        <a:t>Azure Active Directory</a:t>
                      </a:r>
                      <a:r>
                        <a:rPr lang="ko-KR" altLang="en-US" sz="1400" dirty="0">
                          <a:effectLst/>
                        </a:rPr>
                        <a:t>를 통한 인증 및 권한 부여 기능을 웹 앱에 통합</a:t>
                      </a:r>
                    </a:p>
                  </a:txBody>
                  <a:tcPr marL="32859" marR="32859" marT="16429" marB="1642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보안 강화 및 사용자 인증 관리 편의성 제공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단일 로그인 사용자 경험 제공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다중 </a:t>
                      </a:r>
                      <a:r>
                        <a:rPr lang="ko-KR" altLang="en-US" sz="1400" dirty="0" err="1">
                          <a:effectLst/>
                        </a:rPr>
                        <a:t>테넌트</a:t>
                      </a:r>
                      <a:r>
                        <a:rPr lang="ko-KR" altLang="en-US" sz="1400" dirty="0">
                          <a:effectLst/>
                        </a:rPr>
                        <a:t> 애플리케이션 지원 가능</a:t>
                      </a:r>
                    </a:p>
                  </a:txBody>
                  <a:tcPr marL="32859" marR="32859" marT="16429" marB="1642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0251103"/>
                  </a:ext>
                </a:extLst>
              </a:tr>
              <a:tr h="1465995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Custom Domain</a:t>
                      </a:r>
                    </a:p>
                  </a:txBody>
                  <a:tcPr marL="32859" marR="32859" marT="16429" marB="1642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400">
                          <a:effectLst/>
                        </a:rPr>
                        <a:t>웹 앱에 사용자 정의 도메인 이름을 연결하여 웹 앱에 대한 사용자 액세스를 </a:t>
                      </a:r>
                      <a:r>
                        <a:rPr lang="ko-KR" altLang="en-US" sz="1400" err="1">
                          <a:effectLst/>
                        </a:rPr>
                        <a:t>개인화하는</a:t>
                      </a:r>
                      <a:r>
                        <a:rPr lang="ko-KR" altLang="en-US" sz="1400">
                          <a:effectLst/>
                        </a:rPr>
                        <a:t> 기능</a:t>
                      </a:r>
                    </a:p>
                  </a:txBody>
                  <a:tcPr marL="32859" marR="32859" marT="16429" marB="1642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브랜딩 및 마케팅 측면에서 더 전문적인 이미지 제공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사용자 편의성 및 기억 용이성 향상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기존 도메인 구조와의 일관성 유지 가능</a:t>
                      </a:r>
                    </a:p>
                  </a:txBody>
                  <a:tcPr marL="32859" marR="32859" marT="16429" marB="16429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6013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07674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65C9D962-F904-4553-A140-500CF3EFC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02FE0FA2-B10C-4B9F-B9CC-E5D9AD400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1314048">
            <a:off x="-271537" y="-884980"/>
            <a:ext cx="12642772" cy="6248341"/>
          </a:xfrm>
          <a:custGeom>
            <a:avLst/>
            <a:gdLst>
              <a:gd name="connsiteX0" fmla="*/ 12642772 w 12642772"/>
              <a:gd name="connsiteY0" fmla="*/ 4432052 h 6248341"/>
              <a:gd name="connsiteX1" fmla="*/ 586822 w 12642772"/>
              <a:gd name="connsiteY1" fmla="*/ 6248341 h 6248341"/>
              <a:gd name="connsiteX2" fmla="*/ 0 w 12642772"/>
              <a:gd name="connsiteY2" fmla="*/ 2394542 h 6248341"/>
              <a:gd name="connsiteX3" fmla="*/ 52893 w 12642772"/>
              <a:gd name="connsiteY3" fmla="*/ 2306669 h 6248341"/>
              <a:gd name="connsiteX4" fmla="*/ 131535 w 12642772"/>
              <a:gd name="connsiteY4" fmla="*/ 2293621 h 6248341"/>
              <a:gd name="connsiteX5" fmla="*/ 244153 w 12642772"/>
              <a:gd name="connsiteY5" fmla="*/ 2272261 h 6248341"/>
              <a:gd name="connsiteX6" fmla="*/ 324401 w 12642772"/>
              <a:gd name="connsiteY6" fmla="*/ 2233208 h 6248341"/>
              <a:gd name="connsiteX7" fmla="*/ 463569 w 12642772"/>
              <a:gd name="connsiteY7" fmla="*/ 2158308 h 6248341"/>
              <a:gd name="connsiteX8" fmla="*/ 582537 w 12642772"/>
              <a:gd name="connsiteY8" fmla="*/ 2095961 h 6248341"/>
              <a:gd name="connsiteX9" fmla="*/ 638937 w 12642772"/>
              <a:gd name="connsiteY9" fmla="*/ 2008169 h 6248341"/>
              <a:gd name="connsiteX10" fmla="*/ 749855 w 12642772"/>
              <a:gd name="connsiteY10" fmla="*/ 1936088 h 6248341"/>
              <a:gd name="connsiteX11" fmla="*/ 856553 w 12642772"/>
              <a:gd name="connsiteY11" fmla="*/ 1892728 h 6248341"/>
              <a:gd name="connsiteX12" fmla="*/ 939338 w 12642772"/>
              <a:gd name="connsiteY12" fmla="*/ 1863906 h 6248341"/>
              <a:gd name="connsiteX13" fmla="*/ 987836 w 12642772"/>
              <a:gd name="connsiteY13" fmla="*/ 1848470 h 6248341"/>
              <a:gd name="connsiteX14" fmla="*/ 1086094 w 12642772"/>
              <a:gd name="connsiteY14" fmla="*/ 1834336 h 6248341"/>
              <a:gd name="connsiteX15" fmla="*/ 1155607 w 12642772"/>
              <a:gd name="connsiteY15" fmla="*/ 1814299 h 6248341"/>
              <a:gd name="connsiteX16" fmla="*/ 1219621 w 12642772"/>
              <a:gd name="connsiteY16" fmla="*/ 1774472 h 6248341"/>
              <a:gd name="connsiteX17" fmla="*/ 1275113 w 12642772"/>
              <a:gd name="connsiteY17" fmla="*/ 1734756 h 6248341"/>
              <a:gd name="connsiteX18" fmla="*/ 1337800 w 12642772"/>
              <a:gd name="connsiteY18" fmla="*/ 1684579 h 6248341"/>
              <a:gd name="connsiteX19" fmla="*/ 1526287 w 12642772"/>
              <a:gd name="connsiteY19" fmla="*/ 1602057 h 6248341"/>
              <a:gd name="connsiteX20" fmla="*/ 1579126 w 12642772"/>
              <a:gd name="connsiteY20" fmla="*/ 1559561 h 6248341"/>
              <a:gd name="connsiteX21" fmla="*/ 1651242 w 12642772"/>
              <a:gd name="connsiteY21" fmla="*/ 1546569 h 6248341"/>
              <a:gd name="connsiteX22" fmla="*/ 1712038 w 12642772"/>
              <a:gd name="connsiteY22" fmla="*/ 1533432 h 6248341"/>
              <a:gd name="connsiteX23" fmla="*/ 1758402 w 12642772"/>
              <a:gd name="connsiteY23" fmla="*/ 1525816 h 6248341"/>
              <a:gd name="connsiteX24" fmla="*/ 1831776 w 12642772"/>
              <a:gd name="connsiteY24" fmla="*/ 1504679 h 6248341"/>
              <a:gd name="connsiteX25" fmla="*/ 1963032 w 12642772"/>
              <a:gd name="connsiteY25" fmla="*/ 1472999 h 6248341"/>
              <a:gd name="connsiteX26" fmla="*/ 2006520 w 12642772"/>
              <a:gd name="connsiteY26" fmla="*/ 1464281 h 6248341"/>
              <a:gd name="connsiteX27" fmla="*/ 2049195 w 12642772"/>
              <a:gd name="connsiteY27" fmla="*/ 1459572 h 6248341"/>
              <a:gd name="connsiteX28" fmla="*/ 2125117 w 12642772"/>
              <a:gd name="connsiteY28" fmla="*/ 1432093 h 6248341"/>
              <a:gd name="connsiteX29" fmla="*/ 2234987 w 12642772"/>
              <a:gd name="connsiteY29" fmla="*/ 1408543 h 6248341"/>
              <a:gd name="connsiteX30" fmla="*/ 2349979 w 12642772"/>
              <a:gd name="connsiteY30" fmla="*/ 1370325 h 6248341"/>
              <a:gd name="connsiteX31" fmla="*/ 2490342 w 12642772"/>
              <a:gd name="connsiteY31" fmla="*/ 1337371 h 6248341"/>
              <a:gd name="connsiteX32" fmla="*/ 2721983 w 12642772"/>
              <a:gd name="connsiteY32" fmla="*/ 1255221 h 6248341"/>
              <a:gd name="connsiteX33" fmla="*/ 2740778 w 12642772"/>
              <a:gd name="connsiteY33" fmla="*/ 1232389 h 6248341"/>
              <a:gd name="connsiteX34" fmla="*/ 2772006 w 12642772"/>
              <a:gd name="connsiteY34" fmla="*/ 1218123 h 6248341"/>
              <a:gd name="connsiteX35" fmla="*/ 2850754 w 12642772"/>
              <a:gd name="connsiteY35" fmla="*/ 1180094 h 6248341"/>
              <a:gd name="connsiteX36" fmla="*/ 2872381 w 12642772"/>
              <a:gd name="connsiteY36" fmla="*/ 1159349 h 6248341"/>
              <a:gd name="connsiteX37" fmla="*/ 2877664 w 12642772"/>
              <a:gd name="connsiteY37" fmla="*/ 1153429 h 6248341"/>
              <a:gd name="connsiteX38" fmla="*/ 2898982 w 12642772"/>
              <a:gd name="connsiteY38" fmla="*/ 1143332 h 6248341"/>
              <a:gd name="connsiteX39" fmla="*/ 2900154 w 12642772"/>
              <a:gd name="connsiteY39" fmla="*/ 1144257 h 6248341"/>
              <a:gd name="connsiteX40" fmla="*/ 2913224 w 12642772"/>
              <a:gd name="connsiteY40" fmla="*/ 1144530 h 6248341"/>
              <a:gd name="connsiteX41" fmla="*/ 2936660 w 12642772"/>
              <a:gd name="connsiteY41" fmla="*/ 1142412 h 6248341"/>
              <a:gd name="connsiteX42" fmla="*/ 2997572 w 12642772"/>
              <a:gd name="connsiteY42" fmla="*/ 1141831 h 6248341"/>
              <a:gd name="connsiteX43" fmla="*/ 3044472 w 12642772"/>
              <a:gd name="connsiteY43" fmla="*/ 1131369 h 6248341"/>
              <a:gd name="connsiteX44" fmla="*/ 3044790 w 12642772"/>
              <a:gd name="connsiteY44" fmla="*/ 1131569 h 6248341"/>
              <a:gd name="connsiteX45" fmla="*/ 3053469 w 12642772"/>
              <a:gd name="connsiteY45" fmla="*/ 1129009 h 6248341"/>
              <a:gd name="connsiteX46" fmla="*/ 3058924 w 12642772"/>
              <a:gd name="connsiteY46" fmla="*/ 1126056 h 6248341"/>
              <a:gd name="connsiteX47" fmla="*/ 3074299 w 12642772"/>
              <a:gd name="connsiteY47" fmla="*/ 1120405 h 6248341"/>
              <a:gd name="connsiteX48" fmla="*/ 3080657 w 12642772"/>
              <a:gd name="connsiteY48" fmla="*/ 1120171 h 6248341"/>
              <a:gd name="connsiteX49" fmla="*/ 3085901 w 12642772"/>
              <a:gd name="connsiteY49" fmla="*/ 1121681 h 6248341"/>
              <a:gd name="connsiteX50" fmla="*/ 3109448 w 12642772"/>
              <a:gd name="connsiteY50" fmla="*/ 1097576 h 6248341"/>
              <a:gd name="connsiteX51" fmla="*/ 3120280 w 12642772"/>
              <a:gd name="connsiteY51" fmla="*/ 1092673 h 6248341"/>
              <a:gd name="connsiteX52" fmla="*/ 3151969 w 12642772"/>
              <a:gd name="connsiteY52" fmla="*/ 1093148 h 6248341"/>
              <a:gd name="connsiteX53" fmla="*/ 3156202 w 12642772"/>
              <a:gd name="connsiteY53" fmla="*/ 1091941 h 6248341"/>
              <a:gd name="connsiteX54" fmla="*/ 3218578 w 12642772"/>
              <a:gd name="connsiteY54" fmla="*/ 1084695 h 6248341"/>
              <a:gd name="connsiteX55" fmla="*/ 3291572 w 12642772"/>
              <a:gd name="connsiteY55" fmla="*/ 1074108 h 6248341"/>
              <a:gd name="connsiteX56" fmla="*/ 3335322 w 12642772"/>
              <a:gd name="connsiteY56" fmla="*/ 1065344 h 6248341"/>
              <a:gd name="connsiteX57" fmla="*/ 3444471 w 12642772"/>
              <a:gd name="connsiteY57" fmla="*/ 1040037 h 6248341"/>
              <a:gd name="connsiteX58" fmla="*/ 3516736 w 12642772"/>
              <a:gd name="connsiteY58" fmla="*/ 1044495 h 6248341"/>
              <a:gd name="connsiteX59" fmla="*/ 3529913 w 12642772"/>
              <a:gd name="connsiteY59" fmla="*/ 1036395 h 6248341"/>
              <a:gd name="connsiteX60" fmla="*/ 3534215 w 12642772"/>
              <a:gd name="connsiteY60" fmla="*/ 1032644 h 6248341"/>
              <a:gd name="connsiteX61" fmla="*/ 3541901 w 12642772"/>
              <a:gd name="connsiteY61" fmla="*/ 1028655 h 6248341"/>
              <a:gd name="connsiteX62" fmla="*/ 3542297 w 12642772"/>
              <a:gd name="connsiteY62" fmla="*/ 1028781 h 6248341"/>
              <a:gd name="connsiteX63" fmla="*/ 3549091 w 12642772"/>
              <a:gd name="connsiteY63" fmla="*/ 1024603 h 6248341"/>
              <a:gd name="connsiteX64" fmla="*/ 3668564 w 12642772"/>
              <a:gd name="connsiteY64" fmla="*/ 992085 h 6248341"/>
              <a:gd name="connsiteX65" fmla="*/ 3681760 w 12642772"/>
              <a:gd name="connsiteY65" fmla="*/ 989897 h 6248341"/>
              <a:gd name="connsiteX66" fmla="*/ 3683298 w 12642772"/>
              <a:gd name="connsiteY66" fmla="*/ 990533 h 6248341"/>
              <a:gd name="connsiteX67" fmla="*/ 3701238 w 12642772"/>
              <a:gd name="connsiteY67" fmla="*/ 978370 h 6248341"/>
              <a:gd name="connsiteX68" fmla="*/ 3727029 w 12642772"/>
              <a:gd name="connsiteY68" fmla="*/ 982634 h 6248341"/>
              <a:gd name="connsiteX69" fmla="*/ 3827462 w 12642772"/>
              <a:gd name="connsiteY69" fmla="*/ 983777 h 6248341"/>
              <a:gd name="connsiteX70" fmla="*/ 3939255 w 12642772"/>
              <a:gd name="connsiteY70" fmla="*/ 962526 h 6248341"/>
              <a:gd name="connsiteX71" fmla="*/ 3976764 w 12642772"/>
              <a:gd name="connsiteY71" fmla="*/ 943975 h 6248341"/>
              <a:gd name="connsiteX72" fmla="*/ 4039745 w 12642772"/>
              <a:gd name="connsiteY72" fmla="*/ 913576 h 6248341"/>
              <a:gd name="connsiteX73" fmla="*/ 4081478 w 12642772"/>
              <a:gd name="connsiteY73" fmla="*/ 863744 h 6248341"/>
              <a:gd name="connsiteX74" fmla="*/ 4136255 w 12642772"/>
              <a:gd name="connsiteY74" fmla="*/ 849070 h 6248341"/>
              <a:gd name="connsiteX75" fmla="*/ 4155885 w 12642772"/>
              <a:gd name="connsiteY75" fmla="*/ 880724 h 6248341"/>
              <a:gd name="connsiteX76" fmla="*/ 4212239 w 12642772"/>
              <a:gd name="connsiteY76" fmla="*/ 853648 h 6248341"/>
              <a:gd name="connsiteX77" fmla="*/ 4296968 w 12642772"/>
              <a:gd name="connsiteY77" fmla="*/ 808725 h 6248341"/>
              <a:gd name="connsiteX78" fmla="*/ 4347619 w 12642772"/>
              <a:gd name="connsiteY78" fmla="*/ 791871 h 6248341"/>
              <a:gd name="connsiteX79" fmla="*/ 4484035 w 12642772"/>
              <a:gd name="connsiteY79" fmla="*/ 736001 h 6248341"/>
              <a:gd name="connsiteX80" fmla="*/ 4619194 w 12642772"/>
              <a:gd name="connsiteY80" fmla="*/ 672546 h 6248341"/>
              <a:gd name="connsiteX81" fmla="*/ 4648276 w 12642772"/>
              <a:gd name="connsiteY81" fmla="*/ 677255 h 6248341"/>
              <a:gd name="connsiteX82" fmla="*/ 4658535 w 12642772"/>
              <a:gd name="connsiteY82" fmla="*/ 658404 h 6248341"/>
              <a:gd name="connsiteX83" fmla="*/ 4684435 w 12642772"/>
              <a:gd name="connsiteY83" fmla="*/ 658040 h 6248341"/>
              <a:gd name="connsiteX84" fmla="*/ 4685966 w 12642772"/>
              <a:gd name="connsiteY84" fmla="*/ 659300 h 6248341"/>
              <a:gd name="connsiteX85" fmla="*/ 4773323 w 12642772"/>
              <a:gd name="connsiteY85" fmla="*/ 620033 h 6248341"/>
              <a:gd name="connsiteX86" fmla="*/ 4789881 w 12642772"/>
              <a:gd name="connsiteY86" fmla="*/ 612833 h 6248341"/>
              <a:gd name="connsiteX87" fmla="*/ 4793116 w 12642772"/>
              <a:gd name="connsiteY87" fmla="*/ 606807 h 6248341"/>
              <a:gd name="connsiteX88" fmla="*/ 4818294 w 12642772"/>
              <a:gd name="connsiteY88" fmla="*/ 598208 h 6248341"/>
              <a:gd name="connsiteX89" fmla="*/ 4889379 w 12642772"/>
              <a:gd name="connsiteY89" fmla="*/ 574856 h 6248341"/>
              <a:gd name="connsiteX90" fmla="*/ 4967000 w 12642772"/>
              <a:gd name="connsiteY90" fmla="*/ 563548 h 6248341"/>
              <a:gd name="connsiteX91" fmla="*/ 5011397 w 12642772"/>
              <a:gd name="connsiteY91" fmla="*/ 546508 h 6248341"/>
              <a:gd name="connsiteX92" fmla="*/ 5017511 w 12642772"/>
              <a:gd name="connsiteY92" fmla="*/ 542737 h 6248341"/>
              <a:gd name="connsiteX93" fmla="*/ 5022951 w 12642772"/>
              <a:gd name="connsiteY93" fmla="*/ 543578 h 6248341"/>
              <a:gd name="connsiteX94" fmla="*/ 5028686 w 12642772"/>
              <a:gd name="connsiteY94" fmla="*/ 550797 h 6248341"/>
              <a:gd name="connsiteX95" fmla="*/ 5055222 w 12642772"/>
              <a:gd name="connsiteY95" fmla="*/ 551685 h 6248341"/>
              <a:gd name="connsiteX96" fmla="*/ 5058043 w 12642772"/>
              <a:gd name="connsiteY96" fmla="*/ 549365 h 6248341"/>
              <a:gd name="connsiteX97" fmla="*/ 5080769 w 12642772"/>
              <a:gd name="connsiteY97" fmla="*/ 559110 h 6248341"/>
              <a:gd name="connsiteX98" fmla="*/ 5100831 w 12642772"/>
              <a:gd name="connsiteY98" fmla="*/ 578170 h 6248341"/>
              <a:gd name="connsiteX99" fmla="*/ 5323302 w 12642772"/>
              <a:gd name="connsiteY99" fmla="*/ 551607 h 6248341"/>
              <a:gd name="connsiteX100" fmla="*/ 5524173 w 12642772"/>
              <a:gd name="connsiteY100" fmla="*/ 623428 h 6248341"/>
              <a:gd name="connsiteX101" fmla="*/ 5644692 w 12642772"/>
              <a:gd name="connsiteY101" fmla="*/ 606574 h 6248341"/>
              <a:gd name="connsiteX102" fmla="*/ 5984259 w 12642772"/>
              <a:gd name="connsiteY102" fmla="*/ 559264 h 6248341"/>
              <a:gd name="connsiteX103" fmla="*/ 6059790 w 12642772"/>
              <a:gd name="connsiteY103" fmla="*/ 538457 h 6248341"/>
              <a:gd name="connsiteX104" fmla="*/ 6130495 w 12642772"/>
              <a:gd name="connsiteY104" fmla="*/ 565308 h 6248341"/>
              <a:gd name="connsiteX105" fmla="*/ 6157089 w 12642772"/>
              <a:gd name="connsiteY105" fmla="*/ 547229 h 6248341"/>
              <a:gd name="connsiteX106" fmla="*/ 6161628 w 12642772"/>
              <a:gd name="connsiteY106" fmla="*/ 543616 h 6248341"/>
              <a:gd name="connsiteX107" fmla="*/ 6180804 w 12642772"/>
              <a:gd name="connsiteY107" fmla="*/ 539939 h 6248341"/>
              <a:gd name="connsiteX108" fmla="*/ 6184951 w 12642772"/>
              <a:gd name="connsiteY108" fmla="*/ 525424 h 6248341"/>
              <a:gd name="connsiteX109" fmla="*/ 6212909 w 12642772"/>
              <a:gd name="connsiteY109" fmla="*/ 510232 h 6248341"/>
              <a:gd name="connsiteX110" fmla="*/ 6248556 w 12642772"/>
              <a:gd name="connsiteY110" fmla="*/ 507226 h 6248341"/>
              <a:gd name="connsiteX111" fmla="*/ 6419167 w 12642772"/>
              <a:gd name="connsiteY111" fmla="*/ 508015 h 6248341"/>
              <a:gd name="connsiteX112" fmla="*/ 6520553 w 12642772"/>
              <a:gd name="connsiteY112" fmla="*/ 499890 h 6248341"/>
              <a:gd name="connsiteX113" fmla="*/ 6557985 w 12642772"/>
              <a:gd name="connsiteY113" fmla="*/ 483298 h 6248341"/>
              <a:gd name="connsiteX114" fmla="*/ 6610986 w 12642772"/>
              <a:gd name="connsiteY114" fmla="*/ 469207 h 6248341"/>
              <a:gd name="connsiteX115" fmla="*/ 6703685 w 12642772"/>
              <a:gd name="connsiteY115" fmla="*/ 433885 h 6248341"/>
              <a:gd name="connsiteX116" fmla="*/ 6829686 w 12642772"/>
              <a:gd name="connsiteY116" fmla="*/ 404609 h 6248341"/>
              <a:gd name="connsiteX117" fmla="*/ 6926071 w 12642772"/>
              <a:gd name="connsiteY117" fmla="*/ 440952 h 6248341"/>
              <a:gd name="connsiteX118" fmla="*/ 6933459 w 12642772"/>
              <a:gd name="connsiteY118" fmla="*/ 430117 h 6248341"/>
              <a:gd name="connsiteX119" fmla="*/ 6997730 w 12642772"/>
              <a:gd name="connsiteY119" fmla="*/ 427075 h 6248341"/>
              <a:gd name="connsiteX120" fmla="*/ 7228068 w 12642772"/>
              <a:gd name="connsiteY120" fmla="*/ 485987 h 6248341"/>
              <a:gd name="connsiteX121" fmla="*/ 7353524 w 12642772"/>
              <a:gd name="connsiteY121" fmla="*/ 478122 h 6248341"/>
              <a:gd name="connsiteX122" fmla="*/ 7397216 w 12642772"/>
              <a:gd name="connsiteY122" fmla="*/ 464113 h 6248341"/>
              <a:gd name="connsiteX123" fmla="*/ 7470470 w 12642772"/>
              <a:gd name="connsiteY123" fmla="*/ 441338 h 6248341"/>
              <a:gd name="connsiteX124" fmla="*/ 7523162 w 12642772"/>
              <a:gd name="connsiteY124" fmla="*/ 396692 h 6248341"/>
              <a:gd name="connsiteX125" fmla="*/ 7585229 w 12642772"/>
              <a:gd name="connsiteY125" fmla="*/ 388596 h 6248341"/>
              <a:gd name="connsiteX126" fmla="*/ 7602312 w 12642772"/>
              <a:gd name="connsiteY126" fmla="*/ 422441 h 6248341"/>
              <a:gd name="connsiteX127" fmla="*/ 7667842 w 12642772"/>
              <a:gd name="connsiteY127" fmla="*/ 402184 h 6248341"/>
              <a:gd name="connsiteX128" fmla="*/ 7766955 w 12642772"/>
              <a:gd name="connsiteY128" fmla="*/ 367538 h 6248341"/>
              <a:gd name="connsiteX129" fmla="*/ 7824808 w 12642772"/>
              <a:gd name="connsiteY129" fmla="*/ 356782 h 6248341"/>
              <a:gd name="connsiteX130" fmla="*/ 7982082 w 12642772"/>
              <a:gd name="connsiteY130" fmla="*/ 317381 h 6248341"/>
              <a:gd name="connsiteX131" fmla="*/ 8139042 w 12642772"/>
              <a:gd name="connsiteY131" fmla="*/ 270278 h 6248341"/>
              <a:gd name="connsiteX132" fmla="*/ 8188479 w 12642772"/>
              <a:gd name="connsiteY132" fmla="*/ 250893 h 6248341"/>
              <a:gd name="connsiteX133" fmla="*/ 8197460 w 12642772"/>
              <a:gd name="connsiteY133" fmla="*/ 227412 h 6248341"/>
              <a:gd name="connsiteX134" fmla="*/ 8236543 w 12642772"/>
              <a:gd name="connsiteY134" fmla="*/ 231896 h 6248341"/>
              <a:gd name="connsiteX135" fmla="*/ 8288656 w 12642772"/>
              <a:gd name="connsiteY135" fmla="*/ 233518 h 6248341"/>
              <a:gd name="connsiteX136" fmla="*/ 8365194 w 12642772"/>
              <a:gd name="connsiteY136" fmla="*/ 255354 h 6248341"/>
              <a:gd name="connsiteX137" fmla="*/ 8371093 w 12642772"/>
              <a:gd name="connsiteY137" fmla="*/ 253056 h 6248341"/>
              <a:gd name="connsiteX138" fmla="*/ 8380079 w 12642772"/>
              <a:gd name="connsiteY138" fmla="*/ 251533 h 6248341"/>
              <a:gd name="connsiteX139" fmla="*/ 8380352 w 12642772"/>
              <a:gd name="connsiteY139" fmla="*/ 251771 h 6248341"/>
              <a:gd name="connsiteX140" fmla="*/ 8388670 w 12642772"/>
              <a:gd name="connsiteY140" fmla="*/ 249803 h 6248341"/>
              <a:gd name="connsiteX141" fmla="*/ 8439400 w 12642772"/>
              <a:gd name="connsiteY141" fmla="*/ 252189 h 6248341"/>
              <a:gd name="connsiteX142" fmla="*/ 8502127 w 12642772"/>
              <a:gd name="connsiteY142" fmla="*/ 246524 h 6248341"/>
              <a:gd name="connsiteX143" fmla="*/ 8575600 w 12642772"/>
              <a:gd name="connsiteY143" fmla="*/ 247912 h 6248341"/>
              <a:gd name="connsiteX144" fmla="*/ 8609423 w 12642772"/>
              <a:gd name="connsiteY144" fmla="*/ 225288 h 6248341"/>
              <a:gd name="connsiteX145" fmla="*/ 8628794 w 12642772"/>
              <a:gd name="connsiteY145" fmla="*/ 220632 h 6248341"/>
              <a:gd name="connsiteX146" fmla="*/ 8631243 w 12642772"/>
              <a:gd name="connsiteY146" fmla="*/ 221270 h 6248341"/>
              <a:gd name="connsiteX147" fmla="*/ 8708752 w 12642772"/>
              <a:gd name="connsiteY147" fmla="*/ 203517 h 6248341"/>
              <a:gd name="connsiteX148" fmla="*/ 8825952 w 12642772"/>
              <a:gd name="connsiteY148" fmla="*/ 177822 h 6248341"/>
              <a:gd name="connsiteX149" fmla="*/ 8862166 w 12642772"/>
              <a:gd name="connsiteY149" fmla="*/ 170735 h 6248341"/>
              <a:gd name="connsiteX150" fmla="*/ 8884490 w 12642772"/>
              <a:gd name="connsiteY150" fmla="*/ 165616 h 6248341"/>
              <a:gd name="connsiteX151" fmla="*/ 8918298 w 12642772"/>
              <a:gd name="connsiteY151" fmla="*/ 194546 h 6248341"/>
              <a:gd name="connsiteX152" fmla="*/ 8948572 w 12642772"/>
              <a:gd name="connsiteY152" fmla="*/ 207940 h 6248341"/>
              <a:gd name="connsiteX153" fmla="*/ 9104724 w 12642772"/>
              <a:gd name="connsiteY153" fmla="*/ 178319 h 6248341"/>
              <a:gd name="connsiteX154" fmla="*/ 9198328 w 12642772"/>
              <a:gd name="connsiteY154" fmla="*/ 159122 h 6248341"/>
              <a:gd name="connsiteX155" fmla="*/ 9339412 w 12642772"/>
              <a:gd name="connsiteY155" fmla="*/ 203422 h 6248341"/>
              <a:gd name="connsiteX156" fmla="*/ 9409165 w 12642772"/>
              <a:gd name="connsiteY156" fmla="*/ 216989 h 6248341"/>
              <a:gd name="connsiteX157" fmla="*/ 9516379 w 12642772"/>
              <a:gd name="connsiteY157" fmla="*/ 220757 h 6248341"/>
              <a:gd name="connsiteX158" fmla="*/ 9615958 w 12642772"/>
              <a:gd name="connsiteY158" fmla="*/ 196389 h 6248341"/>
              <a:gd name="connsiteX159" fmla="*/ 9860346 w 12642772"/>
              <a:gd name="connsiteY159" fmla="*/ 177067 h 6248341"/>
              <a:gd name="connsiteX160" fmla="*/ 10071193 w 12642772"/>
              <a:gd name="connsiteY160" fmla="*/ 142345 h 6248341"/>
              <a:gd name="connsiteX161" fmla="*/ 10270876 w 12642772"/>
              <a:gd name="connsiteY161" fmla="*/ 164464 h 6248341"/>
              <a:gd name="connsiteX162" fmla="*/ 10338607 w 12642772"/>
              <a:gd name="connsiteY162" fmla="*/ 202846 h 6248341"/>
              <a:gd name="connsiteX163" fmla="*/ 10370927 w 12642772"/>
              <a:gd name="connsiteY163" fmla="*/ 198630 h 6248341"/>
              <a:gd name="connsiteX164" fmla="*/ 10423650 w 12642772"/>
              <a:gd name="connsiteY164" fmla="*/ 187033 h 6248341"/>
              <a:gd name="connsiteX165" fmla="*/ 10507238 w 12642772"/>
              <a:gd name="connsiteY165" fmla="*/ 199359 h 6248341"/>
              <a:gd name="connsiteX166" fmla="*/ 10712234 w 12642772"/>
              <a:gd name="connsiteY166" fmla="*/ 202150 h 6248341"/>
              <a:gd name="connsiteX167" fmla="*/ 10955598 w 12642772"/>
              <a:gd name="connsiteY167" fmla="*/ 236823 h 6248341"/>
              <a:gd name="connsiteX168" fmla="*/ 11210395 w 12642772"/>
              <a:gd name="connsiteY168" fmla="*/ 197924 h 6248341"/>
              <a:gd name="connsiteX169" fmla="*/ 11355556 w 12642772"/>
              <a:gd name="connsiteY169" fmla="*/ 131371 h 6248341"/>
              <a:gd name="connsiteX170" fmla="*/ 11531644 w 12642772"/>
              <a:gd name="connsiteY170" fmla="*/ 99364 h 6248341"/>
              <a:gd name="connsiteX171" fmla="*/ 11719114 w 12642772"/>
              <a:gd name="connsiteY171" fmla="*/ 62439 h 6248341"/>
              <a:gd name="connsiteX172" fmla="*/ 11814686 w 12642772"/>
              <a:gd name="connsiteY172" fmla="*/ 38458 h 6248341"/>
              <a:gd name="connsiteX173" fmla="*/ 11865687 w 12642772"/>
              <a:gd name="connsiteY173" fmla="*/ 10088 h 6248341"/>
              <a:gd name="connsiteX174" fmla="*/ 11957454 w 12642772"/>
              <a:gd name="connsiteY174" fmla="*/ 4020 h 6248341"/>
              <a:gd name="connsiteX175" fmla="*/ 11975060 w 12642772"/>
              <a:gd name="connsiteY175" fmla="*/ 0 h 6248341"/>
              <a:gd name="connsiteX176" fmla="*/ 12006839 w 12642772"/>
              <a:gd name="connsiteY176" fmla="*/ 210943 h 6248341"/>
              <a:gd name="connsiteX177" fmla="*/ 12642772 w 12642772"/>
              <a:gd name="connsiteY177" fmla="*/ 4432052 h 624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12642772" h="6248341">
                <a:moveTo>
                  <a:pt x="12642772" y="4432052"/>
                </a:moveTo>
                <a:lnTo>
                  <a:pt x="586822" y="6248341"/>
                </a:lnTo>
                <a:cubicBezTo>
                  <a:pt x="413471" y="5111477"/>
                  <a:pt x="173350" y="3531407"/>
                  <a:pt x="0" y="2394542"/>
                </a:cubicBezTo>
                <a:lnTo>
                  <a:pt x="52893" y="2306669"/>
                </a:lnTo>
                <a:cubicBezTo>
                  <a:pt x="67266" y="2306793"/>
                  <a:pt x="118504" y="2297204"/>
                  <a:pt x="131535" y="2293621"/>
                </a:cubicBezTo>
                <a:cubicBezTo>
                  <a:pt x="235982" y="2302858"/>
                  <a:pt x="197087" y="2291745"/>
                  <a:pt x="244153" y="2272261"/>
                </a:cubicBezTo>
                <a:cubicBezTo>
                  <a:pt x="288465" y="2263813"/>
                  <a:pt x="287831" y="2252199"/>
                  <a:pt x="324401" y="2233208"/>
                </a:cubicBezTo>
                <a:lnTo>
                  <a:pt x="463569" y="2158308"/>
                </a:lnTo>
                <a:cubicBezTo>
                  <a:pt x="506591" y="2135434"/>
                  <a:pt x="546976" y="2145326"/>
                  <a:pt x="582537" y="2095961"/>
                </a:cubicBezTo>
                <a:lnTo>
                  <a:pt x="638937" y="2008169"/>
                </a:lnTo>
                <a:cubicBezTo>
                  <a:pt x="686285" y="1999141"/>
                  <a:pt x="708248" y="1959382"/>
                  <a:pt x="749855" y="1936088"/>
                </a:cubicBezTo>
                <a:cubicBezTo>
                  <a:pt x="791527" y="1909991"/>
                  <a:pt x="819909" y="1906478"/>
                  <a:pt x="856553" y="1892728"/>
                </a:cubicBezTo>
                <a:cubicBezTo>
                  <a:pt x="872688" y="1896553"/>
                  <a:pt x="926797" y="1876988"/>
                  <a:pt x="939338" y="1863906"/>
                </a:cubicBezTo>
                <a:cubicBezTo>
                  <a:pt x="981108" y="1859053"/>
                  <a:pt x="963180" y="1865189"/>
                  <a:pt x="987836" y="1848470"/>
                </a:cubicBezTo>
                <a:cubicBezTo>
                  <a:pt x="1023003" y="1873965"/>
                  <a:pt x="1058671" y="1841751"/>
                  <a:pt x="1086094" y="1834336"/>
                </a:cubicBezTo>
                <a:cubicBezTo>
                  <a:pt x="1102835" y="1828051"/>
                  <a:pt x="1139360" y="1818268"/>
                  <a:pt x="1155607" y="1814299"/>
                </a:cubicBezTo>
                <a:cubicBezTo>
                  <a:pt x="1183758" y="1810365"/>
                  <a:pt x="1218373" y="1759163"/>
                  <a:pt x="1219621" y="1774472"/>
                </a:cubicBezTo>
                <a:cubicBezTo>
                  <a:pt x="1242899" y="1773567"/>
                  <a:pt x="1244829" y="1741322"/>
                  <a:pt x="1275113" y="1734756"/>
                </a:cubicBezTo>
                <a:cubicBezTo>
                  <a:pt x="1334421" y="1687737"/>
                  <a:pt x="1295937" y="1706696"/>
                  <a:pt x="1337800" y="1684579"/>
                </a:cubicBezTo>
                <a:cubicBezTo>
                  <a:pt x="1379663" y="1662462"/>
                  <a:pt x="1466954" y="1627202"/>
                  <a:pt x="1526287" y="1602057"/>
                </a:cubicBezTo>
                <a:cubicBezTo>
                  <a:pt x="1553390" y="1592996"/>
                  <a:pt x="1540999" y="1570289"/>
                  <a:pt x="1579126" y="1559561"/>
                </a:cubicBezTo>
                <a:cubicBezTo>
                  <a:pt x="1602892" y="1557552"/>
                  <a:pt x="1622220" y="1540740"/>
                  <a:pt x="1651242" y="1546569"/>
                </a:cubicBezTo>
                <a:cubicBezTo>
                  <a:pt x="1661191" y="1549244"/>
                  <a:pt x="1688001" y="1544372"/>
                  <a:pt x="1712038" y="1533432"/>
                </a:cubicBezTo>
                <a:cubicBezTo>
                  <a:pt x="1722220" y="1540383"/>
                  <a:pt x="1747544" y="1527611"/>
                  <a:pt x="1758402" y="1525816"/>
                </a:cubicBezTo>
                <a:cubicBezTo>
                  <a:pt x="1772533" y="1530625"/>
                  <a:pt x="1819420" y="1514186"/>
                  <a:pt x="1831776" y="1504679"/>
                </a:cubicBezTo>
                <a:lnTo>
                  <a:pt x="1963032" y="1472999"/>
                </a:lnTo>
                <a:lnTo>
                  <a:pt x="2006520" y="1464281"/>
                </a:lnTo>
                <a:cubicBezTo>
                  <a:pt x="2014344" y="1465241"/>
                  <a:pt x="2041522" y="1459774"/>
                  <a:pt x="2049195" y="1459572"/>
                </a:cubicBezTo>
                <a:cubicBezTo>
                  <a:pt x="2087954" y="1443290"/>
                  <a:pt x="2101777" y="1440700"/>
                  <a:pt x="2125117" y="1432093"/>
                </a:cubicBezTo>
                <a:cubicBezTo>
                  <a:pt x="2165647" y="1425840"/>
                  <a:pt x="2196015" y="1424572"/>
                  <a:pt x="2234987" y="1408543"/>
                </a:cubicBezTo>
                <a:lnTo>
                  <a:pt x="2349979" y="1370325"/>
                </a:lnTo>
                <a:cubicBezTo>
                  <a:pt x="2404061" y="1372089"/>
                  <a:pt x="2474940" y="1352732"/>
                  <a:pt x="2490342" y="1337371"/>
                </a:cubicBezTo>
                <a:cubicBezTo>
                  <a:pt x="2552946" y="1313179"/>
                  <a:pt x="2651266" y="1271354"/>
                  <a:pt x="2721983" y="1255221"/>
                </a:cubicBezTo>
                <a:lnTo>
                  <a:pt x="2740778" y="1232389"/>
                </a:lnTo>
                <a:lnTo>
                  <a:pt x="2772006" y="1218123"/>
                </a:lnTo>
                <a:cubicBezTo>
                  <a:pt x="2798565" y="1204582"/>
                  <a:pt x="2824316" y="1189775"/>
                  <a:pt x="2850754" y="1180094"/>
                </a:cubicBezTo>
                <a:cubicBezTo>
                  <a:pt x="2858486" y="1174495"/>
                  <a:pt x="2865479" y="1167162"/>
                  <a:pt x="2872381" y="1159349"/>
                </a:cubicBezTo>
                <a:lnTo>
                  <a:pt x="2877664" y="1153429"/>
                </a:lnTo>
                <a:lnTo>
                  <a:pt x="2898982" y="1143332"/>
                </a:lnTo>
                <a:lnTo>
                  <a:pt x="2900154" y="1144257"/>
                </a:lnTo>
                <a:cubicBezTo>
                  <a:pt x="2903604" y="1145940"/>
                  <a:pt x="2907687" y="1146454"/>
                  <a:pt x="2913224" y="1144530"/>
                </a:cubicBezTo>
                <a:cubicBezTo>
                  <a:pt x="2914663" y="1164458"/>
                  <a:pt x="2920456" y="1149846"/>
                  <a:pt x="2936660" y="1142412"/>
                </a:cubicBezTo>
                <a:cubicBezTo>
                  <a:pt x="2942509" y="1171704"/>
                  <a:pt x="2981016" y="1130300"/>
                  <a:pt x="2997572" y="1141831"/>
                </a:cubicBezTo>
                <a:lnTo>
                  <a:pt x="3044472" y="1131369"/>
                </a:lnTo>
                <a:lnTo>
                  <a:pt x="3044790" y="1131569"/>
                </a:lnTo>
                <a:cubicBezTo>
                  <a:pt x="3046855" y="1131486"/>
                  <a:pt x="3049590" y="1130734"/>
                  <a:pt x="3053469" y="1129009"/>
                </a:cubicBezTo>
                <a:lnTo>
                  <a:pt x="3058924" y="1126056"/>
                </a:lnTo>
                <a:lnTo>
                  <a:pt x="3074299" y="1120405"/>
                </a:lnTo>
                <a:lnTo>
                  <a:pt x="3080657" y="1120171"/>
                </a:lnTo>
                <a:lnTo>
                  <a:pt x="3085901" y="1121681"/>
                </a:lnTo>
                <a:cubicBezTo>
                  <a:pt x="3089424" y="1117040"/>
                  <a:pt x="3098046" y="1105705"/>
                  <a:pt x="3109448" y="1097576"/>
                </a:cubicBezTo>
                <a:lnTo>
                  <a:pt x="3120280" y="1092673"/>
                </a:lnTo>
                <a:lnTo>
                  <a:pt x="3151969" y="1093148"/>
                </a:lnTo>
                <a:lnTo>
                  <a:pt x="3156202" y="1091941"/>
                </a:lnTo>
                <a:lnTo>
                  <a:pt x="3218578" y="1084695"/>
                </a:lnTo>
                <a:cubicBezTo>
                  <a:pt x="3245764" y="1081888"/>
                  <a:pt x="3273631" y="1078650"/>
                  <a:pt x="3291572" y="1074108"/>
                </a:cubicBezTo>
                <a:cubicBezTo>
                  <a:pt x="3322176" y="1058413"/>
                  <a:pt x="3296217" y="1076449"/>
                  <a:pt x="3335322" y="1065344"/>
                </a:cubicBezTo>
                <a:cubicBezTo>
                  <a:pt x="3368156" y="1040199"/>
                  <a:pt x="3402741" y="1051987"/>
                  <a:pt x="3444471" y="1040037"/>
                </a:cubicBezTo>
                <a:lnTo>
                  <a:pt x="3516736" y="1044495"/>
                </a:lnTo>
                <a:lnTo>
                  <a:pt x="3529913" y="1036395"/>
                </a:lnTo>
                <a:lnTo>
                  <a:pt x="3534215" y="1032644"/>
                </a:lnTo>
                <a:cubicBezTo>
                  <a:pt x="3537422" y="1030324"/>
                  <a:pt x="3539868" y="1029116"/>
                  <a:pt x="3541901" y="1028655"/>
                </a:cubicBezTo>
                <a:lnTo>
                  <a:pt x="3542297" y="1028781"/>
                </a:lnTo>
                <a:lnTo>
                  <a:pt x="3549091" y="1024603"/>
                </a:lnTo>
                <a:lnTo>
                  <a:pt x="3668564" y="992085"/>
                </a:lnTo>
                <a:cubicBezTo>
                  <a:pt x="3673354" y="989271"/>
                  <a:pt x="3677647" y="988983"/>
                  <a:pt x="3681760" y="989897"/>
                </a:cubicBezTo>
                <a:lnTo>
                  <a:pt x="3683298" y="990533"/>
                </a:lnTo>
                <a:lnTo>
                  <a:pt x="3701238" y="978370"/>
                </a:lnTo>
                <a:lnTo>
                  <a:pt x="3727029" y="982634"/>
                </a:lnTo>
                <a:cubicBezTo>
                  <a:pt x="3762166" y="985324"/>
                  <a:pt x="3795029" y="982802"/>
                  <a:pt x="3827462" y="983777"/>
                </a:cubicBezTo>
                <a:cubicBezTo>
                  <a:pt x="3899741" y="979875"/>
                  <a:pt x="3841175" y="923865"/>
                  <a:pt x="3939255" y="962526"/>
                </a:cubicBezTo>
                <a:cubicBezTo>
                  <a:pt x="3944820" y="939198"/>
                  <a:pt x="3955882" y="936428"/>
                  <a:pt x="3976764" y="943975"/>
                </a:cubicBezTo>
                <a:cubicBezTo>
                  <a:pt x="4011587" y="940445"/>
                  <a:pt x="3998825" y="885884"/>
                  <a:pt x="4039745" y="913576"/>
                </a:cubicBezTo>
                <a:cubicBezTo>
                  <a:pt x="4028069" y="885008"/>
                  <a:pt x="4103064" y="891976"/>
                  <a:pt x="4081478" y="863744"/>
                </a:cubicBezTo>
                <a:cubicBezTo>
                  <a:pt x="4098995" y="833348"/>
                  <a:pt x="4118253" y="875924"/>
                  <a:pt x="4136255" y="849070"/>
                </a:cubicBezTo>
                <a:cubicBezTo>
                  <a:pt x="4160412" y="839702"/>
                  <a:pt x="4127630" y="882883"/>
                  <a:pt x="4155885" y="880724"/>
                </a:cubicBezTo>
                <a:cubicBezTo>
                  <a:pt x="4189159" y="872776"/>
                  <a:pt x="4199073" y="926940"/>
                  <a:pt x="4212239" y="853648"/>
                </a:cubicBezTo>
                <a:cubicBezTo>
                  <a:pt x="4250628" y="864621"/>
                  <a:pt x="4251711" y="832443"/>
                  <a:pt x="4296968" y="808725"/>
                </a:cubicBezTo>
                <a:cubicBezTo>
                  <a:pt x="4320354" y="822560"/>
                  <a:pt x="4334944" y="811306"/>
                  <a:pt x="4347619" y="791871"/>
                </a:cubicBezTo>
                <a:cubicBezTo>
                  <a:pt x="4395320" y="788176"/>
                  <a:pt x="4433289" y="755394"/>
                  <a:pt x="4484035" y="736001"/>
                </a:cubicBezTo>
                <a:cubicBezTo>
                  <a:pt x="4544675" y="745654"/>
                  <a:pt x="4564925" y="693074"/>
                  <a:pt x="4619194" y="672546"/>
                </a:cubicBezTo>
                <a:cubicBezTo>
                  <a:pt x="4633191" y="680042"/>
                  <a:pt x="4642217" y="680768"/>
                  <a:pt x="4648276" y="677255"/>
                </a:cubicBezTo>
                <a:lnTo>
                  <a:pt x="4658535" y="658404"/>
                </a:lnTo>
                <a:lnTo>
                  <a:pt x="4684435" y="658040"/>
                </a:lnTo>
                <a:lnTo>
                  <a:pt x="4685966" y="659300"/>
                </a:lnTo>
                <a:lnTo>
                  <a:pt x="4773323" y="620033"/>
                </a:lnTo>
                <a:lnTo>
                  <a:pt x="4789881" y="612833"/>
                </a:lnTo>
                <a:lnTo>
                  <a:pt x="4793116" y="606807"/>
                </a:lnTo>
                <a:cubicBezTo>
                  <a:pt x="4797413" y="602517"/>
                  <a:pt x="4804603" y="599222"/>
                  <a:pt x="4818294" y="598208"/>
                </a:cubicBezTo>
                <a:lnTo>
                  <a:pt x="4889379" y="574856"/>
                </a:lnTo>
                <a:cubicBezTo>
                  <a:pt x="4924646" y="568531"/>
                  <a:pt x="4935327" y="565911"/>
                  <a:pt x="4967000" y="563548"/>
                </a:cubicBezTo>
                <a:cubicBezTo>
                  <a:pt x="4986586" y="557770"/>
                  <a:pt x="5000668" y="551967"/>
                  <a:pt x="5011397" y="546508"/>
                </a:cubicBezTo>
                <a:lnTo>
                  <a:pt x="5017511" y="542737"/>
                </a:lnTo>
                <a:lnTo>
                  <a:pt x="5022951" y="543578"/>
                </a:lnTo>
                <a:lnTo>
                  <a:pt x="5028686" y="550797"/>
                </a:lnTo>
                <a:cubicBezTo>
                  <a:pt x="5034551" y="555023"/>
                  <a:pt x="5042525" y="556487"/>
                  <a:pt x="5055222" y="551685"/>
                </a:cubicBezTo>
                <a:lnTo>
                  <a:pt x="5058043" y="549365"/>
                </a:lnTo>
                <a:lnTo>
                  <a:pt x="5080769" y="559110"/>
                </a:lnTo>
                <a:cubicBezTo>
                  <a:pt x="5088231" y="563815"/>
                  <a:pt x="5095030" y="569979"/>
                  <a:pt x="5100831" y="578170"/>
                </a:cubicBezTo>
                <a:cubicBezTo>
                  <a:pt x="5170380" y="527737"/>
                  <a:pt x="5243922" y="564793"/>
                  <a:pt x="5323302" y="551607"/>
                </a:cubicBezTo>
                <a:cubicBezTo>
                  <a:pt x="5351315" y="478451"/>
                  <a:pt x="5497865" y="556036"/>
                  <a:pt x="5524173" y="623428"/>
                </a:cubicBezTo>
                <a:cubicBezTo>
                  <a:pt x="5517268" y="543117"/>
                  <a:pt x="5711665" y="703794"/>
                  <a:pt x="5644692" y="606574"/>
                </a:cubicBezTo>
                <a:lnTo>
                  <a:pt x="5984259" y="559264"/>
                </a:lnTo>
                <a:cubicBezTo>
                  <a:pt x="6030154" y="495862"/>
                  <a:pt x="6007425" y="553220"/>
                  <a:pt x="6059790" y="538457"/>
                </a:cubicBezTo>
                <a:cubicBezTo>
                  <a:pt x="6050344" y="594649"/>
                  <a:pt x="6121744" y="503179"/>
                  <a:pt x="6130495" y="565308"/>
                </a:cubicBezTo>
                <a:cubicBezTo>
                  <a:pt x="6139748" y="560655"/>
                  <a:pt x="6148435" y="554186"/>
                  <a:pt x="6157089" y="547229"/>
                </a:cubicBezTo>
                <a:lnTo>
                  <a:pt x="6161628" y="543616"/>
                </a:lnTo>
                <a:lnTo>
                  <a:pt x="6180804" y="539939"/>
                </a:lnTo>
                <a:lnTo>
                  <a:pt x="6184951" y="525424"/>
                </a:lnTo>
                <a:lnTo>
                  <a:pt x="6212909" y="510232"/>
                </a:lnTo>
                <a:cubicBezTo>
                  <a:pt x="6223574" y="506625"/>
                  <a:pt x="6235279" y="505181"/>
                  <a:pt x="6248556" y="507226"/>
                </a:cubicBezTo>
                <a:cubicBezTo>
                  <a:pt x="6294288" y="537334"/>
                  <a:pt x="6362573" y="467613"/>
                  <a:pt x="6419167" y="508015"/>
                </a:cubicBezTo>
                <a:cubicBezTo>
                  <a:pt x="6440234" y="517921"/>
                  <a:pt x="6506991" y="518278"/>
                  <a:pt x="6520553" y="499890"/>
                </a:cubicBezTo>
                <a:cubicBezTo>
                  <a:pt x="6534665" y="496161"/>
                  <a:pt x="6550555" y="503153"/>
                  <a:pt x="6557985" y="483298"/>
                </a:cubicBezTo>
                <a:cubicBezTo>
                  <a:pt x="6569810" y="459469"/>
                  <a:pt x="6616472" y="497766"/>
                  <a:pt x="6610986" y="469207"/>
                </a:cubicBezTo>
                <a:cubicBezTo>
                  <a:pt x="6644167" y="495476"/>
                  <a:pt x="6674091" y="445680"/>
                  <a:pt x="6703685" y="433885"/>
                </a:cubicBezTo>
                <a:cubicBezTo>
                  <a:pt x="6729555" y="459786"/>
                  <a:pt x="6766135" y="409500"/>
                  <a:pt x="6829686" y="404609"/>
                </a:cubicBezTo>
                <a:cubicBezTo>
                  <a:pt x="6858065" y="434525"/>
                  <a:pt x="6872501" y="400914"/>
                  <a:pt x="6926071" y="440952"/>
                </a:cubicBezTo>
                <a:cubicBezTo>
                  <a:pt x="6928018" y="437011"/>
                  <a:pt x="6930506" y="433362"/>
                  <a:pt x="6933459" y="430117"/>
                </a:cubicBezTo>
                <a:cubicBezTo>
                  <a:pt x="6950612" y="411270"/>
                  <a:pt x="6979388" y="409908"/>
                  <a:pt x="6997730" y="427075"/>
                </a:cubicBezTo>
                <a:cubicBezTo>
                  <a:pt x="7082631" y="480403"/>
                  <a:pt x="7157271" y="476334"/>
                  <a:pt x="7228068" y="485987"/>
                </a:cubicBezTo>
                <a:cubicBezTo>
                  <a:pt x="7307806" y="490694"/>
                  <a:pt x="7251469" y="427974"/>
                  <a:pt x="7353524" y="478122"/>
                </a:cubicBezTo>
                <a:cubicBezTo>
                  <a:pt x="7362883" y="455559"/>
                  <a:pt x="7375392" y="454116"/>
                  <a:pt x="7397216" y="464113"/>
                </a:cubicBezTo>
                <a:cubicBezTo>
                  <a:pt x="7435863" y="464738"/>
                  <a:pt x="7429507" y="408907"/>
                  <a:pt x="7470470" y="441338"/>
                </a:cubicBezTo>
                <a:cubicBezTo>
                  <a:pt x="7461672" y="411511"/>
                  <a:pt x="7542865" y="427363"/>
                  <a:pt x="7523162" y="396692"/>
                </a:cubicBezTo>
                <a:cubicBezTo>
                  <a:pt x="7546603" y="368516"/>
                  <a:pt x="7561752" y="413189"/>
                  <a:pt x="7585229" y="388596"/>
                </a:cubicBezTo>
                <a:cubicBezTo>
                  <a:pt x="7613007" y="382141"/>
                  <a:pt x="7571052" y="421230"/>
                  <a:pt x="7602312" y="422441"/>
                </a:cubicBezTo>
                <a:cubicBezTo>
                  <a:pt x="7639880" y="418484"/>
                  <a:pt x="7643170" y="473582"/>
                  <a:pt x="7667842" y="402184"/>
                </a:cubicBezTo>
                <a:cubicBezTo>
                  <a:pt x="7708368" y="417673"/>
                  <a:pt x="7714055" y="385770"/>
                  <a:pt x="7766955" y="367538"/>
                </a:cubicBezTo>
                <a:cubicBezTo>
                  <a:pt x="7790642" y="384091"/>
                  <a:pt x="7808202" y="374622"/>
                  <a:pt x="7824808" y="356782"/>
                </a:cubicBezTo>
                <a:cubicBezTo>
                  <a:pt x="7877588" y="358773"/>
                  <a:pt x="7923771" y="330652"/>
                  <a:pt x="7982082" y="317381"/>
                </a:cubicBezTo>
                <a:cubicBezTo>
                  <a:pt x="8047173" y="334199"/>
                  <a:pt x="8076711" y="284263"/>
                  <a:pt x="8139042" y="270278"/>
                </a:cubicBezTo>
                <a:cubicBezTo>
                  <a:pt x="8171699" y="291139"/>
                  <a:pt x="8180849" y="273703"/>
                  <a:pt x="8188479" y="250893"/>
                </a:cubicBezTo>
                <a:lnTo>
                  <a:pt x="8197460" y="227412"/>
                </a:lnTo>
                <a:lnTo>
                  <a:pt x="8236543" y="231896"/>
                </a:lnTo>
                <a:cubicBezTo>
                  <a:pt x="8252245" y="232878"/>
                  <a:pt x="8267047" y="233030"/>
                  <a:pt x="8288656" y="233518"/>
                </a:cubicBezTo>
                <a:lnTo>
                  <a:pt x="8365194" y="255354"/>
                </a:lnTo>
                <a:lnTo>
                  <a:pt x="8371093" y="253056"/>
                </a:lnTo>
                <a:cubicBezTo>
                  <a:pt x="8375220" y="251794"/>
                  <a:pt x="8378040" y="251369"/>
                  <a:pt x="8380079" y="251533"/>
                </a:cubicBezTo>
                <a:lnTo>
                  <a:pt x="8380352" y="251771"/>
                </a:lnTo>
                <a:lnTo>
                  <a:pt x="8388670" y="249803"/>
                </a:lnTo>
                <a:cubicBezTo>
                  <a:pt x="8402579" y="245856"/>
                  <a:pt x="8426713" y="256901"/>
                  <a:pt x="8439400" y="252189"/>
                </a:cubicBezTo>
                <a:cubicBezTo>
                  <a:pt x="8461985" y="253229"/>
                  <a:pt x="8486049" y="243125"/>
                  <a:pt x="8502127" y="246524"/>
                </a:cubicBezTo>
                <a:lnTo>
                  <a:pt x="8575600" y="247912"/>
                </a:lnTo>
                <a:lnTo>
                  <a:pt x="8609423" y="225288"/>
                </a:lnTo>
                <a:cubicBezTo>
                  <a:pt x="8613054" y="222366"/>
                  <a:pt x="8618682" y="220403"/>
                  <a:pt x="8628794" y="220632"/>
                </a:cubicBezTo>
                <a:lnTo>
                  <a:pt x="8631243" y="221270"/>
                </a:lnTo>
                <a:cubicBezTo>
                  <a:pt x="8636121" y="217981"/>
                  <a:pt x="8676301" y="210759"/>
                  <a:pt x="8708752" y="203517"/>
                </a:cubicBezTo>
                <a:cubicBezTo>
                  <a:pt x="8760405" y="193315"/>
                  <a:pt x="8765450" y="184312"/>
                  <a:pt x="8825952" y="177822"/>
                </a:cubicBezTo>
                <a:cubicBezTo>
                  <a:pt x="8840694" y="175283"/>
                  <a:pt x="8852337" y="172902"/>
                  <a:pt x="8862166" y="170735"/>
                </a:cubicBezTo>
                <a:lnTo>
                  <a:pt x="8884490" y="165616"/>
                </a:lnTo>
                <a:lnTo>
                  <a:pt x="8918298" y="194546"/>
                </a:lnTo>
                <a:cubicBezTo>
                  <a:pt x="8929331" y="203143"/>
                  <a:pt x="8939711" y="209096"/>
                  <a:pt x="8948572" y="207940"/>
                </a:cubicBezTo>
                <a:cubicBezTo>
                  <a:pt x="9007398" y="191013"/>
                  <a:pt x="9066382" y="123071"/>
                  <a:pt x="9104724" y="178319"/>
                </a:cubicBezTo>
                <a:cubicBezTo>
                  <a:pt x="9146350" y="170182"/>
                  <a:pt x="9159213" y="154939"/>
                  <a:pt x="9198328" y="159122"/>
                </a:cubicBezTo>
                <a:cubicBezTo>
                  <a:pt x="9243361" y="178179"/>
                  <a:pt x="9337410" y="133426"/>
                  <a:pt x="9339412" y="203422"/>
                </a:cubicBezTo>
                <a:cubicBezTo>
                  <a:pt x="9356193" y="242785"/>
                  <a:pt x="9404145" y="172882"/>
                  <a:pt x="9409165" y="216989"/>
                </a:cubicBezTo>
                <a:cubicBezTo>
                  <a:pt x="9430000" y="185563"/>
                  <a:pt x="9477391" y="226977"/>
                  <a:pt x="9516379" y="220757"/>
                </a:cubicBezTo>
                <a:cubicBezTo>
                  <a:pt x="9525989" y="239713"/>
                  <a:pt x="9601557" y="209033"/>
                  <a:pt x="9615958" y="196389"/>
                </a:cubicBezTo>
                <a:cubicBezTo>
                  <a:pt x="9740300" y="170539"/>
                  <a:pt x="9758977" y="138949"/>
                  <a:pt x="9860346" y="177067"/>
                </a:cubicBezTo>
                <a:cubicBezTo>
                  <a:pt x="9889677" y="171165"/>
                  <a:pt x="10006630" y="193672"/>
                  <a:pt x="10071193" y="142345"/>
                </a:cubicBezTo>
                <a:cubicBezTo>
                  <a:pt x="10108399" y="184331"/>
                  <a:pt x="10235527" y="166620"/>
                  <a:pt x="10270876" y="164464"/>
                </a:cubicBezTo>
                <a:cubicBezTo>
                  <a:pt x="10282938" y="193487"/>
                  <a:pt x="10335459" y="157175"/>
                  <a:pt x="10338607" y="202846"/>
                </a:cubicBezTo>
                <a:cubicBezTo>
                  <a:pt x="10349171" y="220353"/>
                  <a:pt x="10366124" y="217011"/>
                  <a:pt x="10370927" y="198630"/>
                </a:cubicBezTo>
                <a:cubicBezTo>
                  <a:pt x="10391994" y="198716"/>
                  <a:pt x="10408613" y="218644"/>
                  <a:pt x="10423650" y="187033"/>
                </a:cubicBezTo>
                <a:cubicBezTo>
                  <a:pt x="10452431" y="186111"/>
                  <a:pt x="10492877" y="246749"/>
                  <a:pt x="10507238" y="199359"/>
                </a:cubicBezTo>
                <a:cubicBezTo>
                  <a:pt x="10543427" y="261875"/>
                  <a:pt x="10653987" y="201249"/>
                  <a:pt x="10712234" y="202150"/>
                </a:cubicBezTo>
                <a:cubicBezTo>
                  <a:pt x="10824446" y="218073"/>
                  <a:pt x="10878410" y="233516"/>
                  <a:pt x="10955598" y="236823"/>
                </a:cubicBezTo>
                <a:cubicBezTo>
                  <a:pt x="11045848" y="210188"/>
                  <a:pt x="11132536" y="208078"/>
                  <a:pt x="11210395" y="197924"/>
                </a:cubicBezTo>
                <a:cubicBezTo>
                  <a:pt x="11248542" y="205602"/>
                  <a:pt x="11317163" y="98606"/>
                  <a:pt x="11355556" y="131371"/>
                </a:cubicBezTo>
                <a:cubicBezTo>
                  <a:pt x="11409097" y="114944"/>
                  <a:pt x="11452001" y="121965"/>
                  <a:pt x="11531644" y="99364"/>
                </a:cubicBezTo>
                <a:cubicBezTo>
                  <a:pt x="11597142" y="88300"/>
                  <a:pt x="11671940" y="72591"/>
                  <a:pt x="11719114" y="62439"/>
                </a:cubicBezTo>
                <a:cubicBezTo>
                  <a:pt x="11727434" y="40579"/>
                  <a:pt x="11796069" y="38621"/>
                  <a:pt x="11814686" y="38458"/>
                </a:cubicBezTo>
                <a:cubicBezTo>
                  <a:pt x="11821248" y="1152"/>
                  <a:pt x="11853228" y="33244"/>
                  <a:pt x="11865687" y="10088"/>
                </a:cubicBezTo>
                <a:cubicBezTo>
                  <a:pt x="11893768" y="15302"/>
                  <a:pt x="11926464" y="10706"/>
                  <a:pt x="11957454" y="4020"/>
                </a:cubicBezTo>
                <a:lnTo>
                  <a:pt x="11975060" y="0"/>
                </a:lnTo>
                <a:lnTo>
                  <a:pt x="12006839" y="210943"/>
                </a:lnTo>
                <a:cubicBezTo>
                  <a:pt x="12204146" y="1520595"/>
                  <a:pt x="12452801" y="3171091"/>
                  <a:pt x="12642772" y="4432052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2">
            <a:extLst>
              <a:ext uri="{FF2B5EF4-FFF2-40B4-BE49-F238E27FC236}">
                <a16:creationId xmlns:a16="http://schemas.microsoft.com/office/drawing/2014/main" id="{3389D0BC-BA1D-4360-88F9-D9ECCBDAB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79" y="1764254"/>
            <a:ext cx="10937021" cy="4455571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081E2B6B-22B6-6723-691A-D968AA890D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0977954"/>
              </p:ext>
            </p:extLst>
          </p:nvPr>
        </p:nvGraphicFramePr>
        <p:xfrm>
          <a:off x="796925" y="2169478"/>
          <a:ext cx="10621871" cy="3621706"/>
        </p:xfrm>
        <a:graphic>
          <a:graphicData uri="http://schemas.openxmlformats.org/drawingml/2006/table">
            <a:tbl>
              <a:tblPr firstRow="1" bandRow="1"/>
              <a:tblGrid>
                <a:gridCol w="3448667">
                  <a:extLst>
                    <a:ext uri="{9D8B030D-6E8A-4147-A177-3AD203B41FA5}">
                      <a16:colId xmlns:a16="http://schemas.microsoft.com/office/drawing/2014/main" val="3489626265"/>
                    </a:ext>
                  </a:extLst>
                </a:gridCol>
                <a:gridCol w="3527192">
                  <a:extLst>
                    <a:ext uri="{9D8B030D-6E8A-4147-A177-3AD203B41FA5}">
                      <a16:colId xmlns:a16="http://schemas.microsoft.com/office/drawing/2014/main" val="2356555129"/>
                    </a:ext>
                  </a:extLst>
                </a:gridCol>
                <a:gridCol w="3646012">
                  <a:extLst>
                    <a:ext uri="{9D8B030D-6E8A-4147-A177-3AD203B41FA5}">
                      <a16:colId xmlns:a16="http://schemas.microsoft.com/office/drawing/2014/main" val="3583469731"/>
                    </a:ext>
                  </a:extLst>
                </a:gridCol>
              </a:tblGrid>
              <a:tr h="357325"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400" b="1">
                          <a:effectLst/>
                        </a:rPr>
                        <a:t>기능</a:t>
                      </a:r>
                    </a:p>
                  </a:txBody>
                  <a:tcPr marL="36292" marR="36292" marT="18147" marB="18147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400" b="1">
                          <a:effectLst/>
                        </a:rPr>
                        <a:t>설명</a:t>
                      </a:r>
                    </a:p>
                  </a:txBody>
                  <a:tcPr marL="36292" marR="36292" marT="18147" marB="18147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400" b="1">
                          <a:effectLst/>
                        </a:rPr>
                        <a:t>장점</a:t>
                      </a:r>
                    </a:p>
                  </a:txBody>
                  <a:tcPr marL="36292" marR="36292" marT="18147" marB="18147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0966039"/>
                  </a:ext>
                </a:extLst>
              </a:tr>
              <a:tr h="1179477">
                <a:tc>
                  <a:txBody>
                    <a:bodyPr/>
                    <a:lstStyle/>
                    <a:p>
                      <a:pPr fontAlgn="base"/>
                      <a:r>
                        <a:rPr lang="en-US" sz="1400">
                          <a:effectLst/>
                        </a:rPr>
                        <a:t>Deployment Slots</a:t>
                      </a:r>
                    </a:p>
                  </a:txBody>
                  <a:tcPr marL="36292" marR="36292" marT="18147" marB="18147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400">
                          <a:effectLst/>
                        </a:rPr>
                        <a:t>앱의 </a:t>
                      </a:r>
                      <a:r>
                        <a:rPr lang="ko-KR" altLang="en-US" sz="1400" err="1">
                          <a:effectLst/>
                        </a:rPr>
                        <a:t>스테이징</a:t>
                      </a:r>
                      <a:r>
                        <a:rPr lang="ko-KR" altLang="en-US" sz="1400">
                          <a:effectLst/>
                        </a:rPr>
                        <a:t> 환경을 구성할 수 있는 별도의 호스트 이름을 가진 라이브 앱</a:t>
                      </a:r>
                    </a:p>
                  </a:txBody>
                  <a:tcPr marL="36292" marR="36292" marT="18147" marB="18147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신속한 배포 및 롤백 가능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프로덕션 환경으로의 쉬운 전환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테스트 및 </a:t>
                      </a:r>
                      <a:r>
                        <a:rPr lang="ko-KR" altLang="en-US" sz="1400" dirty="0" err="1">
                          <a:effectLst/>
                        </a:rPr>
                        <a:t>스테이징에</a:t>
                      </a:r>
                      <a:r>
                        <a:rPr lang="ko-KR" altLang="en-US" sz="1400" dirty="0">
                          <a:effectLst/>
                        </a:rPr>
                        <a:t> 대한 분리된 환경 제공</a:t>
                      </a:r>
                    </a:p>
                  </a:txBody>
                  <a:tcPr marL="36292" marR="36292" marT="18147" marB="18147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8037023"/>
                  </a:ext>
                </a:extLst>
              </a:tr>
              <a:tr h="905427">
                <a:tc>
                  <a:txBody>
                    <a:bodyPr/>
                    <a:lstStyle/>
                    <a:p>
                      <a:pPr fontAlgn="base"/>
                      <a:r>
                        <a:rPr lang="en-US" sz="1400">
                          <a:effectLst/>
                        </a:rPr>
                        <a:t>Custom Domains</a:t>
                      </a:r>
                    </a:p>
                  </a:txBody>
                  <a:tcPr marL="36292" marR="36292" marT="18147" marB="18147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400">
                          <a:effectLst/>
                        </a:rPr>
                        <a:t>App Service Environment</a:t>
                      </a:r>
                      <a:r>
                        <a:rPr lang="ko-KR" altLang="en-US" sz="1400">
                          <a:effectLst/>
                        </a:rPr>
                        <a:t>에서 사용자 정의 도메인 접미사를 구성하는 기능</a:t>
                      </a:r>
                    </a:p>
                  </a:txBody>
                  <a:tcPr marL="36292" marR="36292" marT="18147" marB="18147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전문적인 이미지 제공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사용자 편의성 및 기억 용이성 향상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다중 도메인 지원 가능</a:t>
                      </a:r>
                    </a:p>
                  </a:txBody>
                  <a:tcPr marL="36292" marR="36292" marT="18147" marB="18147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736708"/>
                  </a:ext>
                </a:extLst>
              </a:tr>
              <a:tr h="1179477">
                <a:tc>
                  <a:txBody>
                    <a:bodyPr/>
                    <a:lstStyle/>
                    <a:p>
                      <a:pPr fontAlgn="base"/>
                      <a:r>
                        <a:rPr lang="en-US" sz="1400">
                          <a:effectLst/>
                        </a:rPr>
                        <a:t>Backup</a:t>
                      </a:r>
                    </a:p>
                  </a:txBody>
                  <a:tcPr marL="36292" marR="36292" marT="18147" marB="18147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400">
                          <a:effectLst/>
                        </a:rPr>
                        <a:t>App Service</a:t>
                      </a:r>
                      <a:r>
                        <a:rPr lang="ko-KR" altLang="en-US" sz="1400">
                          <a:effectLst/>
                        </a:rPr>
                        <a:t>에서 앱의 백업을 수행하는 기능</a:t>
                      </a:r>
                    </a:p>
                  </a:txBody>
                  <a:tcPr marL="36292" marR="36292" marT="18147" marB="18147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데이터 및 구성 요소의 손실로부터 앱 보호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>
                          <a:effectLst/>
                        </a:rPr>
                        <a:t>데이터 손실 시 복원 가능</a:t>
                      </a:r>
                      <a:endParaRPr lang="en-US" altLang="ko-KR" sz="1400" dirty="0">
                        <a:effectLst/>
                      </a:endParaRPr>
                    </a:p>
                    <a:p>
                      <a:pPr marL="285750" indent="-285750" fontAlgn="base">
                        <a:buFontTx/>
                        <a:buChar char="-"/>
                      </a:pPr>
                      <a:r>
                        <a:rPr lang="ko-KR" altLang="en-US" sz="1400" dirty="0" err="1">
                          <a:effectLst/>
                        </a:rPr>
                        <a:t>온디맨드</a:t>
                      </a:r>
                      <a:r>
                        <a:rPr lang="ko-KR" altLang="en-US" sz="1400" dirty="0">
                          <a:effectLst/>
                        </a:rPr>
                        <a:t> 또는 예약된 백업 지원</a:t>
                      </a:r>
                    </a:p>
                  </a:txBody>
                  <a:tcPr marL="36292" marR="36292" marT="18147" marB="18147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509014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59FE829-187B-96CF-6A8B-84AA236D25F8}"/>
              </a:ext>
            </a:extLst>
          </p:cNvPr>
          <p:cNvSpPr txBox="1"/>
          <p:nvPr/>
        </p:nvSpPr>
        <p:spPr>
          <a:xfrm>
            <a:off x="632379" y="640944"/>
            <a:ext cx="6101542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 Services : functions</a:t>
            </a:r>
          </a:p>
        </p:txBody>
      </p:sp>
    </p:spTree>
    <p:extLst>
      <p:ext uri="{BB962C8B-B14F-4D97-AF65-F5344CB8AC3E}">
        <p14:creationId xmlns:p14="http://schemas.microsoft.com/office/powerpoint/2010/main" val="2539548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8717E5B-2C1D-4094-9D25-6FF6FBD92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B6E033A-DB2E-49B8-B600-B38E0C280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" y="1219200"/>
            <a:ext cx="4510838" cy="3804557"/>
          </a:xfrm>
          <a:custGeom>
            <a:avLst/>
            <a:gdLst>
              <a:gd name="connsiteX0" fmla="*/ 5462602 w 5470628"/>
              <a:gd name="connsiteY0" fmla="*/ 1413608 h 3193741"/>
              <a:gd name="connsiteX1" fmla="*/ 5465724 w 5470628"/>
              <a:gd name="connsiteY1" fmla="*/ 1421881 h 3193741"/>
              <a:gd name="connsiteX2" fmla="*/ 5465025 w 5470628"/>
              <a:gd name="connsiteY2" fmla="*/ 1466556 h 3193741"/>
              <a:gd name="connsiteX3" fmla="*/ 5463208 w 5470628"/>
              <a:gd name="connsiteY3" fmla="*/ 1466226 h 3193741"/>
              <a:gd name="connsiteX4" fmla="*/ 5463242 w 5470628"/>
              <a:gd name="connsiteY4" fmla="*/ 1451866 h 3193741"/>
              <a:gd name="connsiteX5" fmla="*/ 5462894 w 5470628"/>
              <a:gd name="connsiteY5" fmla="*/ 1423194 h 3193741"/>
              <a:gd name="connsiteX6" fmla="*/ 5461417 w 5470628"/>
              <a:gd name="connsiteY6" fmla="*/ 1391849 h 3193741"/>
              <a:gd name="connsiteX7" fmla="*/ 5462246 w 5470628"/>
              <a:gd name="connsiteY7" fmla="*/ 1401944 h 3193741"/>
              <a:gd name="connsiteX8" fmla="*/ 5462602 w 5470628"/>
              <a:gd name="connsiteY8" fmla="*/ 1413608 h 3193741"/>
              <a:gd name="connsiteX9" fmla="*/ 5459078 w 5470628"/>
              <a:gd name="connsiteY9" fmla="*/ 1404268 h 3193741"/>
              <a:gd name="connsiteX10" fmla="*/ 5460137 w 5470628"/>
              <a:gd name="connsiteY10" fmla="*/ 1393780 h 3193741"/>
              <a:gd name="connsiteX11" fmla="*/ 5461417 w 5470628"/>
              <a:gd name="connsiteY11" fmla="*/ 1391849 h 3193741"/>
              <a:gd name="connsiteX12" fmla="*/ 614271 w 5470628"/>
              <a:gd name="connsiteY12" fmla="*/ 1052206 h 3193741"/>
              <a:gd name="connsiteX13" fmla="*/ 611497 w 5470628"/>
              <a:gd name="connsiteY13" fmla="*/ 1055389 h 3193741"/>
              <a:gd name="connsiteX14" fmla="*/ 630277 w 5470628"/>
              <a:gd name="connsiteY14" fmla="*/ 1065215 h 3193741"/>
              <a:gd name="connsiteX15" fmla="*/ 651856 w 5470628"/>
              <a:gd name="connsiteY15" fmla="*/ 1067584 h 3193741"/>
              <a:gd name="connsiteX16" fmla="*/ 614271 w 5470628"/>
              <a:gd name="connsiteY16" fmla="*/ 1052206 h 3193741"/>
              <a:gd name="connsiteX17" fmla="*/ 810628 w 5470628"/>
              <a:gd name="connsiteY17" fmla="*/ 695550 h 3193741"/>
              <a:gd name="connsiteX18" fmla="*/ 1033084 w 5470628"/>
              <a:gd name="connsiteY18" fmla="*/ 791270 h 3193741"/>
              <a:gd name="connsiteX19" fmla="*/ 1036153 w 5470628"/>
              <a:gd name="connsiteY19" fmla="*/ 788050 h 3193741"/>
              <a:gd name="connsiteX20" fmla="*/ 810628 w 5470628"/>
              <a:gd name="connsiteY20" fmla="*/ 695550 h 3193741"/>
              <a:gd name="connsiteX21" fmla="*/ 4850908 w 5470628"/>
              <a:gd name="connsiteY21" fmla="*/ 727 h 3193741"/>
              <a:gd name="connsiteX22" fmla="*/ 4858584 w 5470628"/>
              <a:gd name="connsiteY22" fmla="*/ 13795 h 3193741"/>
              <a:gd name="connsiteX23" fmla="*/ 4843408 w 5470628"/>
              <a:gd name="connsiteY23" fmla="*/ 37224 h 3193741"/>
              <a:gd name="connsiteX24" fmla="*/ 4871062 w 5470628"/>
              <a:gd name="connsiteY24" fmla="*/ 78954 h 3193741"/>
              <a:gd name="connsiteX25" fmla="*/ 4989038 w 5470628"/>
              <a:gd name="connsiteY25" fmla="*/ 66799 h 3193741"/>
              <a:gd name="connsiteX26" fmla="*/ 5002636 w 5470628"/>
              <a:gd name="connsiteY26" fmla="*/ 79388 h 3193741"/>
              <a:gd name="connsiteX27" fmla="*/ 5008332 w 5470628"/>
              <a:gd name="connsiteY27" fmla="*/ 140859 h 3193741"/>
              <a:gd name="connsiteX28" fmla="*/ 5014326 w 5470628"/>
              <a:gd name="connsiteY28" fmla="*/ 155555 h 3193741"/>
              <a:gd name="connsiteX29" fmla="*/ 5030704 w 5470628"/>
              <a:gd name="connsiteY29" fmla="*/ 221190 h 3193741"/>
              <a:gd name="connsiteX30" fmla="*/ 5097262 w 5470628"/>
              <a:gd name="connsiteY30" fmla="*/ 317759 h 3193741"/>
              <a:gd name="connsiteX31" fmla="*/ 5165084 w 5470628"/>
              <a:gd name="connsiteY31" fmla="*/ 373367 h 3193741"/>
              <a:gd name="connsiteX32" fmla="*/ 5174137 w 5470628"/>
              <a:gd name="connsiteY32" fmla="*/ 389353 h 3193741"/>
              <a:gd name="connsiteX33" fmla="*/ 5192507 w 5470628"/>
              <a:gd name="connsiteY33" fmla="*/ 453561 h 3193741"/>
              <a:gd name="connsiteX34" fmla="*/ 5187160 w 5470628"/>
              <a:gd name="connsiteY34" fmla="*/ 467732 h 3193741"/>
              <a:gd name="connsiteX35" fmla="*/ 5160106 w 5470628"/>
              <a:gd name="connsiteY35" fmla="*/ 486904 h 3193741"/>
              <a:gd name="connsiteX36" fmla="*/ 5138948 w 5470628"/>
              <a:gd name="connsiteY36" fmla="*/ 528614 h 3193741"/>
              <a:gd name="connsiteX37" fmla="*/ 5097016 w 5470628"/>
              <a:gd name="connsiteY37" fmla="*/ 589923 h 3193741"/>
              <a:gd name="connsiteX38" fmla="*/ 5075869 w 5470628"/>
              <a:gd name="connsiteY38" fmla="*/ 608381 h 3193741"/>
              <a:gd name="connsiteX39" fmla="*/ 5093172 w 5470628"/>
              <a:gd name="connsiteY39" fmla="*/ 618385 h 3193741"/>
              <a:gd name="connsiteX40" fmla="*/ 5153518 w 5470628"/>
              <a:gd name="connsiteY40" fmla="*/ 687474 h 3193741"/>
              <a:gd name="connsiteX41" fmla="*/ 5074984 w 5470628"/>
              <a:gd name="connsiteY41" fmla="*/ 776941 h 3193741"/>
              <a:gd name="connsiteX42" fmla="*/ 5033348 w 5470628"/>
              <a:gd name="connsiteY42" fmla="*/ 805473 h 3193741"/>
              <a:gd name="connsiteX43" fmla="*/ 5116847 w 5470628"/>
              <a:gd name="connsiteY43" fmla="*/ 803426 h 3193741"/>
              <a:gd name="connsiteX44" fmla="*/ 5147902 w 5470628"/>
              <a:gd name="connsiteY44" fmla="*/ 833118 h 3193741"/>
              <a:gd name="connsiteX45" fmla="*/ 5161665 w 5470628"/>
              <a:gd name="connsiteY45" fmla="*/ 848297 h 3193741"/>
              <a:gd name="connsiteX46" fmla="*/ 5246520 w 5470628"/>
              <a:gd name="connsiteY46" fmla="*/ 942412 h 3193741"/>
              <a:gd name="connsiteX47" fmla="*/ 5235368 w 5470628"/>
              <a:gd name="connsiteY47" fmla="*/ 972946 h 3193741"/>
              <a:gd name="connsiteX48" fmla="*/ 5113739 w 5470628"/>
              <a:gd name="connsiteY48" fmla="*/ 1128845 h 3193741"/>
              <a:gd name="connsiteX49" fmla="*/ 5255034 w 5470628"/>
              <a:gd name="connsiteY49" fmla="*/ 1151117 h 3193741"/>
              <a:gd name="connsiteX50" fmla="*/ 5267513 w 5470628"/>
              <a:gd name="connsiteY50" fmla="*/ 1216275 h 3193741"/>
              <a:gd name="connsiteX51" fmla="*/ 5343113 w 5470628"/>
              <a:gd name="connsiteY51" fmla="*/ 1281854 h 3193741"/>
              <a:gd name="connsiteX52" fmla="*/ 5452014 w 5470628"/>
              <a:gd name="connsiteY52" fmla="*/ 1385543 h 3193741"/>
              <a:gd name="connsiteX53" fmla="*/ 5459078 w 5470628"/>
              <a:gd name="connsiteY53" fmla="*/ 1404268 h 3193741"/>
              <a:gd name="connsiteX54" fmla="*/ 5458838 w 5470628"/>
              <a:gd name="connsiteY54" fmla="*/ 1406644 h 3193741"/>
              <a:gd name="connsiteX55" fmla="*/ 5455752 w 5470628"/>
              <a:gd name="connsiteY55" fmla="*/ 1450751 h 3193741"/>
              <a:gd name="connsiteX56" fmla="*/ 5454594 w 5470628"/>
              <a:gd name="connsiteY56" fmla="*/ 1464662 h 3193741"/>
              <a:gd name="connsiteX57" fmla="*/ 5447215 w 5470628"/>
              <a:gd name="connsiteY57" fmla="*/ 1463321 h 3193741"/>
              <a:gd name="connsiteX58" fmla="*/ 5433934 w 5470628"/>
              <a:gd name="connsiteY58" fmla="*/ 1458428 h 3193741"/>
              <a:gd name="connsiteX59" fmla="*/ 5424276 w 5470628"/>
              <a:gd name="connsiteY59" fmla="*/ 1477014 h 3193741"/>
              <a:gd name="connsiteX60" fmla="*/ 5444628 w 5470628"/>
              <a:gd name="connsiteY60" fmla="*/ 1511562 h 3193741"/>
              <a:gd name="connsiteX61" fmla="*/ 5453752 w 5470628"/>
              <a:gd name="connsiteY61" fmla="*/ 1474786 h 3193741"/>
              <a:gd name="connsiteX62" fmla="*/ 5454594 w 5470628"/>
              <a:gd name="connsiteY62" fmla="*/ 1464662 h 3193741"/>
              <a:gd name="connsiteX63" fmla="*/ 5463208 w 5470628"/>
              <a:gd name="connsiteY63" fmla="*/ 1466226 h 3193741"/>
              <a:gd name="connsiteX64" fmla="*/ 5463164 w 5470628"/>
              <a:gd name="connsiteY64" fmla="*/ 1484226 h 3193741"/>
              <a:gd name="connsiteX65" fmla="*/ 5456160 w 5470628"/>
              <a:gd name="connsiteY65" fmla="*/ 1575885 h 3193741"/>
              <a:gd name="connsiteX66" fmla="*/ 5345636 w 5470628"/>
              <a:gd name="connsiteY66" fmla="*/ 1714543 h 3193741"/>
              <a:gd name="connsiteX67" fmla="*/ 5251319 w 5470628"/>
              <a:gd name="connsiteY67" fmla="*/ 1775792 h 3193741"/>
              <a:gd name="connsiteX68" fmla="*/ 5043512 w 5470628"/>
              <a:gd name="connsiteY68" fmla="*/ 2027305 h 3193741"/>
              <a:gd name="connsiteX69" fmla="*/ 4978144 w 5470628"/>
              <a:gd name="connsiteY69" fmla="*/ 2108535 h 3193741"/>
              <a:gd name="connsiteX70" fmla="*/ 5031476 w 5470628"/>
              <a:gd name="connsiteY70" fmla="*/ 2128173 h 3193741"/>
              <a:gd name="connsiteX71" fmla="*/ 4937389 w 5470628"/>
              <a:gd name="connsiteY71" fmla="*/ 2216441 h 3193741"/>
              <a:gd name="connsiteX72" fmla="*/ 4826122 w 5470628"/>
              <a:gd name="connsiteY72" fmla="*/ 2315331 h 3193741"/>
              <a:gd name="connsiteX73" fmla="*/ 2544647 w 5470628"/>
              <a:gd name="connsiteY73" fmla="*/ 3190975 h 3193741"/>
              <a:gd name="connsiteX74" fmla="*/ 1328257 w 5470628"/>
              <a:gd name="connsiteY74" fmla="*/ 3153006 h 3193741"/>
              <a:gd name="connsiteX75" fmla="*/ 977943 w 5470628"/>
              <a:gd name="connsiteY75" fmla="*/ 3082502 h 3193741"/>
              <a:gd name="connsiteX76" fmla="*/ 854473 w 5470628"/>
              <a:gd name="connsiteY76" fmla="*/ 2994250 h 3193741"/>
              <a:gd name="connsiteX77" fmla="*/ 811593 w 5470628"/>
              <a:gd name="connsiteY77" fmla="*/ 2970498 h 3193741"/>
              <a:gd name="connsiteX78" fmla="*/ 707024 w 5470628"/>
              <a:gd name="connsiteY78" fmla="*/ 2945439 h 3193741"/>
              <a:gd name="connsiteX79" fmla="*/ 523487 w 5470628"/>
              <a:gd name="connsiteY79" fmla="*/ 2886053 h 3193741"/>
              <a:gd name="connsiteX80" fmla="*/ 587884 w 5470628"/>
              <a:gd name="connsiteY80" fmla="*/ 2859746 h 3193741"/>
              <a:gd name="connsiteX81" fmla="*/ 779426 w 5470628"/>
              <a:gd name="connsiteY81" fmla="*/ 2885897 h 3193741"/>
              <a:gd name="connsiteX82" fmla="*/ 917288 w 5470628"/>
              <a:gd name="connsiteY82" fmla="*/ 2882248 h 3193741"/>
              <a:gd name="connsiteX83" fmla="*/ 718684 w 5470628"/>
              <a:gd name="connsiteY83" fmla="*/ 2819941 h 3193741"/>
              <a:gd name="connsiteX84" fmla="*/ 524650 w 5470628"/>
              <a:gd name="connsiteY84" fmla="*/ 2731220 h 3193741"/>
              <a:gd name="connsiteX85" fmla="*/ 670138 w 5470628"/>
              <a:gd name="connsiteY85" fmla="*/ 2735189 h 3193741"/>
              <a:gd name="connsiteX86" fmla="*/ 675382 w 5470628"/>
              <a:gd name="connsiteY86" fmla="*/ 2719369 h 3193741"/>
              <a:gd name="connsiteX87" fmla="*/ 542021 w 5470628"/>
              <a:gd name="connsiteY87" fmla="*/ 2601946 h 3193741"/>
              <a:gd name="connsiteX88" fmla="*/ 476895 w 5470628"/>
              <a:gd name="connsiteY88" fmla="*/ 2555976 h 3193741"/>
              <a:gd name="connsiteX89" fmla="*/ 188751 w 5470628"/>
              <a:gd name="connsiteY89" fmla="*/ 2428830 h 3193741"/>
              <a:gd name="connsiteX90" fmla="*/ 456762 w 5470628"/>
              <a:gd name="connsiteY90" fmla="*/ 2468731 h 3193741"/>
              <a:gd name="connsiteX91" fmla="*/ 174514 w 5470628"/>
              <a:gd name="connsiteY91" fmla="*/ 2345378 h 3193741"/>
              <a:gd name="connsiteX92" fmla="*/ 38827 w 5470628"/>
              <a:gd name="connsiteY92" fmla="*/ 2303685 h 3193741"/>
              <a:gd name="connsiteX93" fmla="*/ 3281 w 5470628"/>
              <a:gd name="connsiteY93" fmla="*/ 2273587 h 3193741"/>
              <a:gd name="connsiteX94" fmla="*/ 61590 w 5470628"/>
              <a:gd name="connsiteY94" fmla="*/ 2259170 h 3193741"/>
              <a:gd name="connsiteX95" fmla="*/ 242291 w 5470628"/>
              <a:gd name="connsiteY95" fmla="*/ 2250569 h 3193741"/>
              <a:gd name="connsiteX96" fmla="*/ 13205 w 5470628"/>
              <a:gd name="connsiteY96" fmla="*/ 2172263 h 3193741"/>
              <a:gd name="connsiteX97" fmla="*/ 180810 w 5470628"/>
              <a:gd name="connsiteY97" fmla="*/ 2168333 h 3193741"/>
              <a:gd name="connsiteX98" fmla="*/ 226020 w 5470628"/>
              <a:gd name="connsiteY98" fmla="*/ 2121100 h 3193741"/>
              <a:gd name="connsiteX99" fmla="*/ 299145 w 5470628"/>
              <a:gd name="connsiteY99" fmla="*/ 2044862 h 3193741"/>
              <a:gd name="connsiteX100" fmla="*/ 350236 w 5470628"/>
              <a:gd name="connsiteY100" fmla="*/ 2001187 h 3193741"/>
              <a:gd name="connsiteX101" fmla="*/ 365223 w 5470628"/>
              <a:gd name="connsiteY101" fmla="*/ 1881218 h 3193741"/>
              <a:gd name="connsiteX102" fmla="*/ 310707 w 5470628"/>
              <a:gd name="connsiteY102" fmla="*/ 1758752 h 3193741"/>
              <a:gd name="connsiteX103" fmla="*/ 181659 w 5470628"/>
              <a:gd name="connsiteY103" fmla="*/ 1709137 h 3193741"/>
              <a:gd name="connsiteX104" fmla="*/ 213063 w 5470628"/>
              <a:gd name="connsiteY104" fmla="*/ 1632021 h 3193741"/>
              <a:gd name="connsiteX105" fmla="*/ 481390 w 5470628"/>
              <a:gd name="connsiteY105" fmla="*/ 1644125 h 3193741"/>
              <a:gd name="connsiteX106" fmla="*/ 68930 w 5470628"/>
              <a:gd name="connsiteY106" fmla="*/ 1457537 h 3193741"/>
              <a:gd name="connsiteX107" fmla="*/ 135138 w 5470628"/>
              <a:gd name="connsiteY107" fmla="*/ 1440976 h 3193741"/>
              <a:gd name="connsiteX108" fmla="*/ 131611 w 5470628"/>
              <a:gd name="connsiteY108" fmla="*/ 1427642 h 3193741"/>
              <a:gd name="connsiteX109" fmla="*/ 130443 w 5470628"/>
              <a:gd name="connsiteY109" fmla="*/ 1343795 h 3193741"/>
              <a:gd name="connsiteX110" fmla="*/ 138930 w 5470628"/>
              <a:gd name="connsiteY110" fmla="*/ 1304094 h 3193741"/>
              <a:gd name="connsiteX111" fmla="*/ 118409 w 5470628"/>
              <a:gd name="connsiteY111" fmla="*/ 1262212 h 3193741"/>
              <a:gd name="connsiteX112" fmla="*/ 421410 w 5470628"/>
              <a:gd name="connsiteY112" fmla="*/ 1304757 h 3193741"/>
              <a:gd name="connsiteX113" fmla="*/ 655702 w 5470628"/>
              <a:gd name="connsiteY113" fmla="*/ 1291801 h 3193741"/>
              <a:gd name="connsiteX114" fmla="*/ 648299 w 5470628"/>
              <a:gd name="connsiteY114" fmla="*/ 1287715 h 3193741"/>
              <a:gd name="connsiteX115" fmla="*/ 531027 w 5470628"/>
              <a:gd name="connsiteY115" fmla="*/ 1193967 h 3193741"/>
              <a:gd name="connsiteX116" fmla="*/ 526433 w 5470628"/>
              <a:gd name="connsiteY116" fmla="*/ 1191913 h 3193741"/>
              <a:gd name="connsiteX117" fmla="*/ 504666 w 5470628"/>
              <a:gd name="connsiteY117" fmla="*/ 1177230 h 3193741"/>
              <a:gd name="connsiteX118" fmla="*/ 482307 w 5470628"/>
              <a:gd name="connsiteY118" fmla="*/ 1162618 h 3193741"/>
              <a:gd name="connsiteX119" fmla="*/ 479029 w 5470628"/>
              <a:gd name="connsiteY119" fmla="*/ 1162540 h 3193741"/>
              <a:gd name="connsiteX120" fmla="*/ 447663 w 5470628"/>
              <a:gd name="connsiteY120" fmla="*/ 1132649 h 3193741"/>
              <a:gd name="connsiteX121" fmla="*/ 438547 w 5470628"/>
              <a:gd name="connsiteY121" fmla="*/ 1110977 h 3193741"/>
              <a:gd name="connsiteX122" fmla="*/ 405343 w 5470628"/>
              <a:gd name="connsiteY122" fmla="*/ 1089612 h 3193741"/>
              <a:gd name="connsiteX123" fmla="*/ 371373 w 5470628"/>
              <a:gd name="connsiteY123" fmla="*/ 1070238 h 3193741"/>
              <a:gd name="connsiteX124" fmla="*/ 290358 w 5470628"/>
              <a:gd name="connsiteY124" fmla="*/ 1059884 h 3193741"/>
              <a:gd name="connsiteX125" fmla="*/ 235140 w 5470628"/>
              <a:gd name="connsiteY125" fmla="*/ 1029322 h 3193741"/>
              <a:gd name="connsiteX126" fmla="*/ 300494 w 5470628"/>
              <a:gd name="connsiteY126" fmla="*/ 1032083 h 3193741"/>
              <a:gd name="connsiteX127" fmla="*/ 239661 w 5470628"/>
              <a:gd name="connsiteY127" fmla="*/ 997457 h 3193741"/>
              <a:gd name="connsiteX128" fmla="*/ 204788 w 5470628"/>
              <a:gd name="connsiteY128" fmla="*/ 959211 h 3193741"/>
              <a:gd name="connsiteX129" fmla="*/ 207583 w 5470628"/>
              <a:gd name="connsiteY129" fmla="*/ 947009 h 3193741"/>
              <a:gd name="connsiteX130" fmla="*/ 223061 w 5470628"/>
              <a:gd name="connsiteY130" fmla="*/ 947033 h 3193741"/>
              <a:gd name="connsiteX131" fmla="*/ 280015 w 5470628"/>
              <a:gd name="connsiteY131" fmla="*/ 972164 h 3193741"/>
              <a:gd name="connsiteX132" fmla="*/ 353948 w 5470628"/>
              <a:gd name="connsiteY132" fmla="*/ 1006865 h 3193741"/>
              <a:gd name="connsiteX133" fmla="*/ 240466 w 5470628"/>
              <a:gd name="connsiteY133" fmla="*/ 939943 h 3193741"/>
              <a:gd name="connsiteX134" fmla="*/ 158812 w 5470628"/>
              <a:gd name="connsiteY134" fmla="*/ 891467 h 3193741"/>
              <a:gd name="connsiteX135" fmla="*/ 139551 w 5470628"/>
              <a:gd name="connsiteY135" fmla="*/ 855364 h 3193741"/>
              <a:gd name="connsiteX136" fmla="*/ 145731 w 5470628"/>
              <a:gd name="connsiteY136" fmla="*/ 844888 h 3193741"/>
              <a:gd name="connsiteX137" fmla="*/ 158154 w 5470628"/>
              <a:gd name="connsiteY137" fmla="*/ 848366 h 3193741"/>
              <a:gd name="connsiteX138" fmla="*/ 169370 w 5470628"/>
              <a:gd name="connsiteY138" fmla="*/ 856260 h 3193741"/>
              <a:gd name="connsiteX139" fmla="*/ 288295 w 5470628"/>
              <a:gd name="connsiteY139" fmla="*/ 915169 h 3193741"/>
              <a:gd name="connsiteX140" fmla="*/ 462694 w 5470628"/>
              <a:gd name="connsiteY140" fmla="*/ 994643 h 3193741"/>
              <a:gd name="connsiteX141" fmla="*/ 531910 w 5470628"/>
              <a:gd name="connsiteY141" fmla="*/ 1006664 h 3193741"/>
              <a:gd name="connsiteX142" fmla="*/ 333940 w 5470628"/>
              <a:gd name="connsiteY142" fmla="*/ 893507 h 3193741"/>
              <a:gd name="connsiteX143" fmla="*/ 181443 w 5470628"/>
              <a:gd name="connsiteY143" fmla="*/ 746608 h 3193741"/>
              <a:gd name="connsiteX144" fmla="*/ 162678 w 5470628"/>
              <a:gd name="connsiteY144" fmla="*/ 737018 h 3193741"/>
              <a:gd name="connsiteX145" fmla="*/ 156307 w 5470628"/>
              <a:gd name="connsiteY145" fmla="*/ 730435 h 3193741"/>
              <a:gd name="connsiteX146" fmla="*/ 117227 w 5470628"/>
              <a:gd name="connsiteY146" fmla="*/ 677515 h 3193741"/>
              <a:gd name="connsiteX147" fmla="*/ 113655 w 5470628"/>
              <a:gd name="connsiteY147" fmla="*/ 663474 h 3193741"/>
              <a:gd name="connsiteX148" fmla="*/ 115226 w 5470628"/>
              <a:gd name="connsiteY148" fmla="*/ 636712 h 3193741"/>
              <a:gd name="connsiteX149" fmla="*/ 105067 w 5470628"/>
              <a:gd name="connsiteY149" fmla="*/ 622046 h 3193741"/>
              <a:gd name="connsiteX150" fmla="*/ 104113 w 5470628"/>
              <a:gd name="connsiteY150" fmla="*/ 611722 h 3193741"/>
              <a:gd name="connsiteX151" fmla="*/ 118895 w 5470628"/>
              <a:gd name="connsiteY151" fmla="*/ 610169 h 3193741"/>
              <a:gd name="connsiteX152" fmla="*/ 163095 w 5470628"/>
              <a:gd name="connsiteY152" fmla="*/ 640642 h 3193741"/>
              <a:gd name="connsiteX153" fmla="*/ 185766 w 5470628"/>
              <a:gd name="connsiteY153" fmla="*/ 641454 h 3193741"/>
              <a:gd name="connsiteX154" fmla="*/ 212892 w 5470628"/>
              <a:gd name="connsiteY154" fmla="*/ 637457 h 3193741"/>
              <a:gd name="connsiteX155" fmla="*/ 223932 w 5470628"/>
              <a:gd name="connsiteY155" fmla="*/ 647271 h 3193741"/>
              <a:gd name="connsiteX156" fmla="*/ 287167 w 5470628"/>
              <a:gd name="connsiteY156" fmla="*/ 691571 h 3193741"/>
              <a:gd name="connsiteX157" fmla="*/ 330380 w 5470628"/>
              <a:gd name="connsiteY157" fmla="*/ 692506 h 3193741"/>
              <a:gd name="connsiteX158" fmla="*/ 296172 w 5470628"/>
              <a:gd name="connsiteY158" fmla="*/ 688108 h 3193741"/>
              <a:gd name="connsiteX159" fmla="*/ 286974 w 5470628"/>
              <a:gd name="connsiteY159" fmla="*/ 674512 h 3193741"/>
              <a:gd name="connsiteX160" fmla="*/ 286166 w 5470628"/>
              <a:gd name="connsiteY160" fmla="*/ 661798 h 3193741"/>
              <a:gd name="connsiteX161" fmla="*/ 236268 w 5470628"/>
              <a:gd name="connsiteY161" fmla="*/ 635338 h 3193741"/>
              <a:gd name="connsiteX162" fmla="*/ 231734 w 5470628"/>
              <a:gd name="connsiteY162" fmla="*/ 634225 h 3193741"/>
              <a:gd name="connsiteX163" fmla="*/ 221253 w 5470628"/>
              <a:gd name="connsiteY163" fmla="*/ 623870 h 3193741"/>
              <a:gd name="connsiteX164" fmla="*/ 237564 w 5470628"/>
              <a:gd name="connsiteY164" fmla="*/ 613590 h 3193741"/>
              <a:gd name="connsiteX165" fmla="*/ 282259 w 5470628"/>
              <a:gd name="connsiteY165" fmla="*/ 619091 h 3193741"/>
              <a:gd name="connsiteX166" fmla="*/ 370630 w 5470628"/>
              <a:gd name="connsiteY166" fmla="*/ 665566 h 3193741"/>
              <a:gd name="connsiteX167" fmla="*/ 498017 w 5470628"/>
              <a:gd name="connsiteY167" fmla="*/ 740532 h 3193741"/>
              <a:gd name="connsiteX168" fmla="*/ 918036 w 5470628"/>
              <a:gd name="connsiteY168" fmla="*/ 924307 h 3193741"/>
              <a:gd name="connsiteX169" fmla="*/ 1079304 w 5470628"/>
              <a:gd name="connsiteY169" fmla="*/ 984494 h 3193741"/>
              <a:gd name="connsiteX170" fmla="*/ 1079935 w 5470628"/>
              <a:gd name="connsiteY170" fmla="*/ 980383 h 3193741"/>
              <a:gd name="connsiteX171" fmla="*/ 1079695 w 5470628"/>
              <a:gd name="connsiteY171" fmla="*/ 976616 h 3193741"/>
              <a:gd name="connsiteX172" fmla="*/ 966178 w 5470628"/>
              <a:gd name="connsiteY172" fmla="*/ 937219 h 3193741"/>
              <a:gd name="connsiteX173" fmla="*/ 720106 w 5470628"/>
              <a:gd name="connsiteY173" fmla="*/ 807112 h 3193741"/>
              <a:gd name="connsiteX174" fmla="*/ 698823 w 5470628"/>
              <a:gd name="connsiteY174" fmla="*/ 804708 h 3193741"/>
              <a:gd name="connsiteX175" fmla="*/ 664513 w 5470628"/>
              <a:gd name="connsiteY175" fmla="*/ 784663 h 3193741"/>
              <a:gd name="connsiteX176" fmla="*/ 660380 w 5470628"/>
              <a:gd name="connsiteY176" fmla="*/ 771165 h 3193741"/>
              <a:gd name="connsiteX177" fmla="*/ 584959 w 5470628"/>
              <a:gd name="connsiteY177" fmla="*/ 722409 h 3193741"/>
              <a:gd name="connsiteX178" fmla="*/ 435649 w 5470628"/>
              <a:gd name="connsiteY178" fmla="*/ 639659 h 3193741"/>
              <a:gd name="connsiteX179" fmla="*/ 404944 w 5470628"/>
              <a:gd name="connsiteY179" fmla="*/ 606128 h 3193741"/>
              <a:gd name="connsiteX180" fmla="*/ 408476 w 5470628"/>
              <a:gd name="connsiteY180" fmla="*/ 591466 h 3193741"/>
              <a:gd name="connsiteX181" fmla="*/ 425225 w 5470628"/>
              <a:gd name="connsiteY181" fmla="*/ 592759 h 3193741"/>
              <a:gd name="connsiteX182" fmla="*/ 487115 w 5470628"/>
              <a:gd name="connsiteY182" fmla="*/ 620614 h 3193741"/>
              <a:gd name="connsiteX183" fmla="*/ 550277 w 5470628"/>
              <a:gd name="connsiteY183" fmla="*/ 649738 h 3193741"/>
              <a:gd name="connsiteX184" fmla="*/ 544421 w 5470628"/>
              <a:gd name="connsiteY184" fmla="*/ 641907 h 3193741"/>
              <a:gd name="connsiteX185" fmla="*/ 431905 w 5470628"/>
              <a:gd name="connsiteY185" fmla="*/ 580799 h 3193741"/>
              <a:gd name="connsiteX186" fmla="*/ 351177 w 5470628"/>
              <a:gd name="connsiteY186" fmla="*/ 528177 h 3193741"/>
              <a:gd name="connsiteX187" fmla="*/ 339749 w 5470628"/>
              <a:gd name="connsiteY187" fmla="*/ 498244 h 3193741"/>
              <a:gd name="connsiteX188" fmla="*/ 346313 w 5470628"/>
              <a:gd name="connsiteY188" fmla="*/ 489145 h 3193741"/>
              <a:gd name="connsiteX189" fmla="*/ 356579 w 5470628"/>
              <a:gd name="connsiteY189" fmla="*/ 491460 h 3193741"/>
              <a:gd name="connsiteX190" fmla="*/ 371505 w 5470628"/>
              <a:gd name="connsiteY190" fmla="*/ 501516 h 3193741"/>
              <a:gd name="connsiteX191" fmla="*/ 476275 w 5470628"/>
              <a:gd name="connsiteY191" fmla="*/ 553122 h 3193741"/>
              <a:gd name="connsiteX192" fmla="*/ 649952 w 5470628"/>
              <a:gd name="connsiteY192" fmla="*/ 635294 h 3193741"/>
              <a:gd name="connsiteX193" fmla="*/ 727161 w 5470628"/>
              <a:gd name="connsiteY193" fmla="*/ 651328 h 3193741"/>
              <a:gd name="connsiteX194" fmla="*/ 722417 w 5470628"/>
              <a:gd name="connsiteY194" fmla="*/ 646921 h 3193741"/>
              <a:gd name="connsiteX195" fmla="*/ 546079 w 5470628"/>
              <a:gd name="connsiteY195" fmla="*/ 546328 h 3193741"/>
              <a:gd name="connsiteX196" fmla="*/ 378182 w 5470628"/>
              <a:gd name="connsiteY196" fmla="*/ 386585 h 3193741"/>
              <a:gd name="connsiteX197" fmla="*/ 370158 w 5470628"/>
              <a:gd name="connsiteY197" fmla="*/ 382100 h 3193741"/>
              <a:gd name="connsiteX198" fmla="*/ 357861 w 5470628"/>
              <a:gd name="connsiteY198" fmla="*/ 371252 h 3193741"/>
              <a:gd name="connsiteX199" fmla="*/ 331313 w 5470628"/>
              <a:gd name="connsiteY199" fmla="*/ 328203 h 3193741"/>
              <a:gd name="connsiteX200" fmla="*/ 319354 w 5470628"/>
              <a:gd name="connsiteY200" fmla="*/ 299282 h 3193741"/>
              <a:gd name="connsiteX201" fmla="*/ 319682 w 5470628"/>
              <a:gd name="connsiteY201" fmla="*/ 285719 h 3193741"/>
              <a:gd name="connsiteX202" fmla="*/ 306391 w 5470628"/>
              <a:gd name="connsiteY202" fmla="*/ 268585 h 3193741"/>
              <a:gd name="connsiteX203" fmla="*/ 303294 w 5470628"/>
              <a:gd name="connsiteY203" fmla="*/ 257334 h 3193741"/>
              <a:gd name="connsiteX204" fmla="*/ 319242 w 5470628"/>
              <a:gd name="connsiteY204" fmla="*/ 255403 h 3193741"/>
              <a:gd name="connsiteX205" fmla="*/ 364093 w 5470628"/>
              <a:gd name="connsiteY205" fmla="*/ 286745 h 3193741"/>
              <a:gd name="connsiteX206" fmla="*/ 385301 w 5470628"/>
              <a:gd name="connsiteY206" fmla="*/ 287973 h 3193741"/>
              <a:gd name="connsiteX207" fmla="*/ 417598 w 5470628"/>
              <a:gd name="connsiteY207" fmla="*/ 285722 h 3193741"/>
              <a:gd name="connsiteX208" fmla="*/ 440155 w 5470628"/>
              <a:gd name="connsiteY208" fmla="*/ 308139 h 3193741"/>
              <a:gd name="connsiteX209" fmla="*/ 534406 w 5470628"/>
              <a:gd name="connsiteY209" fmla="*/ 339430 h 3193741"/>
              <a:gd name="connsiteX210" fmla="*/ 495633 w 5470628"/>
              <a:gd name="connsiteY210" fmla="*/ 333450 h 3193741"/>
              <a:gd name="connsiteX211" fmla="*/ 486289 w 5470628"/>
              <a:gd name="connsiteY211" fmla="*/ 322243 h 3193741"/>
              <a:gd name="connsiteX212" fmla="*/ 484000 w 5470628"/>
              <a:gd name="connsiteY212" fmla="*/ 304964 h 3193741"/>
              <a:gd name="connsiteX213" fmla="*/ 436911 w 5470628"/>
              <a:gd name="connsiteY213" fmla="*/ 280536 h 3193741"/>
              <a:gd name="connsiteX214" fmla="*/ 426865 w 5470628"/>
              <a:gd name="connsiteY214" fmla="*/ 277007 h 3193741"/>
              <a:gd name="connsiteX215" fmla="*/ 420654 w 5470628"/>
              <a:gd name="connsiteY215" fmla="*/ 268269 h 3193741"/>
              <a:gd name="connsiteX216" fmla="*/ 432329 w 5470628"/>
              <a:gd name="connsiteY216" fmla="*/ 259975 h 3193741"/>
              <a:gd name="connsiteX217" fmla="*/ 447672 w 5470628"/>
              <a:gd name="connsiteY217" fmla="*/ 257879 h 3193741"/>
              <a:gd name="connsiteX218" fmla="*/ 502242 w 5470628"/>
              <a:gd name="connsiteY218" fmla="*/ 273572 h 3193741"/>
              <a:gd name="connsiteX219" fmla="*/ 659874 w 5470628"/>
              <a:gd name="connsiteY219" fmla="*/ 365516 h 3193741"/>
              <a:gd name="connsiteX220" fmla="*/ 829177 w 5470628"/>
              <a:gd name="connsiteY220" fmla="*/ 444421 h 3193741"/>
              <a:gd name="connsiteX221" fmla="*/ 1231903 w 5470628"/>
              <a:gd name="connsiteY221" fmla="*/ 613682 h 3193741"/>
              <a:gd name="connsiteX222" fmla="*/ 1911736 w 5470628"/>
              <a:gd name="connsiteY222" fmla="*/ 685084 h 3193741"/>
              <a:gd name="connsiteX223" fmla="*/ 2564313 w 5470628"/>
              <a:gd name="connsiteY223" fmla="*/ 632143 h 3193741"/>
              <a:gd name="connsiteX224" fmla="*/ 2657304 w 5470628"/>
              <a:gd name="connsiteY224" fmla="*/ 624913 h 3193741"/>
              <a:gd name="connsiteX225" fmla="*/ 4235818 w 5470628"/>
              <a:gd name="connsiteY225" fmla="*/ 259339 h 3193741"/>
              <a:gd name="connsiteX226" fmla="*/ 4460331 w 5470628"/>
              <a:gd name="connsiteY226" fmla="*/ 176864 h 3193741"/>
              <a:gd name="connsiteX227" fmla="*/ 4499578 w 5470628"/>
              <a:gd name="connsiteY227" fmla="*/ 186791 h 3193741"/>
              <a:gd name="connsiteX228" fmla="*/ 4514640 w 5470628"/>
              <a:gd name="connsiteY228" fmla="*/ 188841 h 3193741"/>
              <a:gd name="connsiteX229" fmla="*/ 4516523 w 5470628"/>
              <a:gd name="connsiteY229" fmla="*/ 189988 h 3193741"/>
              <a:gd name="connsiteX230" fmla="*/ 4518126 w 5470628"/>
              <a:gd name="connsiteY230" fmla="*/ 189316 h 3193741"/>
              <a:gd name="connsiteX231" fmla="*/ 4514640 w 5470628"/>
              <a:gd name="connsiteY231" fmla="*/ 188841 h 3193741"/>
              <a:gd name="connsiteX232" fmla="*/ 4511569 w 5470628"/>
              <a:gd name="connsiteY232" fmla="*/ 186970 h 3193741"/>
              <a:gd name="connsiteX233" fmla="*/ 4510888 w 5470628"/>
              <a:gd name="connsiteY233" fmla="*/ 180943 h 3193741"/>
              <a:gd name="connsiteX234" fmla="*/ 4531865 w 5470628"/>
              <a:gd name="connsiteY234" fmla="*/ 155151 h 3193741"/>
              <a:gd name="connsiteX235" fmla="*/ 4573441 w 5470628"/>
              <a:gd name="connsiteY235" fmla="*/ 139676 h 3193741"/>
              <a:gd name="connsiteX236" fmla="*/ 4594964 w 5470628"/>
              <a:gd name="connsiteY236" fmla="*/ 145847 h 3193741"/>
              <a:gd name="connsiteX237" fmla="*/ 4623059 w 5470628"/>
              <a:gd name="connsiteY237" fmla="*/ 152410 h 3193741"/>
              <a:gd name="connsiteX238" fmla="*/ 4748356 w 5470628"/>
              <a:gd name="connsiteY238" fmla="*/ 68192 h 3193741"/>
              <a:gd name="connsiteX239" fmla="*/ 4833812 w 5470628"/>
              <a:gd name="connsiteY239" fmla="*/ 8017 h 3193741"/>
              <a:gd name="connsiteX240" fmla="*/ 4850908 w 5470628"/>
              <a:gd name="connsiteY240" fmla="*/ 727 h 3193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5470628" h="3193741">
                <a:moveTo>
                  <a:pt x="5462602" y="1413608"/>
                </a:moveTo>
                <a:lnTo>
                  <a:pt x="5465724" y="1421881"/>
                </a:lnTo>
                <a:cubicBezTo>
                  <a:pt x="5472118" y="1444281"/>
                  <a:pt x="5472640" y="1461744"/>
                  <a:pt x="5465025" y="1466556"/>
                </a:cubicBezTo>
                <a:lnTo>
                  <a:pt x="5463208" y="1466226"/>
                </a:lnTo>
                <a:lnTo>
                  <a:pt x="5463242" y="1451866"/>
                </a:lnTo>
                <a:cubicBezTo>
                  <a:pt x="5463190" y="1441487"/>
                  <a:pt x="5463068" y="1431722"/>
                  <a:pt x="5462894" y="1423194"/>
                </a:cubicBezTo>
                <a:close/>
                <a:moveTo>
                  <a:pt x="5461417" y="1391849"/>
                </a:moveTo>
                <a:cubicBezTo>
                  <a:pt x="5461710" y="1392940"/>
                  <a:pt x="5461992" y="1396513"/>
                  <a:pt x="5462246" y="1401944"/>
                </a:cubicBezTo>
                <a:lnTo>
                  <a:pt x="5462602" y="1413608"/>
                </a:lnTo>
                <a:lnTo>
                  <a:pt x="5459078" y="1404268"/>
                </a:lnTo>
                <a:lnTo>
                  <a:pt x="5460137" y="1393780"/>
                </a:lnTo>
                <a:cubicBezTo>
                  <a:pt x="5460561" y="1391114"/>
                  <a:pt x="5460982" y="1390270"/>
                  <a:pt x="5461417" y="1391849"/>
                </a:cubicBezTo>
                <a:close/>
                <a:moveTo>
                  <a:pt x="614271" y="1052206"/>
                </a:moveTo>
                <a:cubicBezTo>
                  <a:pt x="613444" y="1053256"/>
                  <a:pt x="612323" y="1054339"/>
                  <a:pt x="611497" y="1055389"/>
                </a:cubicBezTo>
                <a:cubicBezTo>
                  <a:pt x="617673" y="1058912"/>
                  <a:pt x="624115" y="1061928"/>
                  <a:pt x="630277" y="1065215"/>
                </a:cubicBezTo>
                <a:cubicBezTo>
                  <a:pt x="637469" y="1066004"/>
                  <a:pt x="644958" y="1066759"/>
                  <a:pt x="651856" y="1067584"/>
                </a:cubicBezTo>
                <a:cubicBezTo>
                  <a:pt x="639327" y="1062458"/>
                  <a:pt x="626799" y="1057332"/>
                  <a:pt x="614271" y="1052206"/>
                </a:cubicBezTo>
                <a:close/>
                <a:moveTo>
                  <a:pt x="810628" y="695550"/>
                </a:moveTo>
                <a:cubicBezTo>
                  <a:pt x="873537" y="739416"/>
                  <a:pt x="951215" y="767494"/>
                  <a:pt x="1033084" y="791270"/>
                </a:cubicBezTo>
                <a:cubicBezTo>
                  <a:pt x="1034205" y="790184"/>
                  <a:pt x="1035031" y="789136"/>
                  <a:pt x="1036153" y="788050"/>
                </a:cubicBezTo>
                <a:cubicBezTo>
                  <a:pt x="960983" y="757296"/>
                  <a:pt x="885798" y="726306"/>
                  <a:pt x="810628" y="695550"/>
                </a:cubicBezTo>
                <a:close/>
                <a:moveTo>
                  <a:pt x="4850908" y="727"/>
                </a:moveTo>
                <a:cubicBezTo>
                  <a:pt x="4858191" y="2929"/>
                  <a:pt x="4860543" y="7152"/>
                  <a:pt x="4858584" y="13795"/>
                </a:cubicBezTo>
                <a:cubicBezTo>
                  <a:pt x="4855845" y="22194"/>
                  <a:pt x="4850092" y="30008"/>
                  <a:pt x="4843408" y="37224"/>
                </a:cubicBezTo>
                <a:cubicBezTo>
                  <a:pt x="4812232" y="71132"/>
                  <a:pt x="4827067" y="79774"/>
                  <a:pt x="4871062" y="78954"/>
                </a:cubicBezTo>
                <a:cubicBezTo>
                  <a:pt x="4910302" y="78234"/>
                  <a:pt x="4949507" y="72299"/>
                  <a:pt x="4989038" y="66799"/>
                </a:cubicBezTo>
                <a:cubicBezTo>
                  <a:pt x="5008500" y="63967"/>
                  <a:pt x="5009491" y="65509"/>
                  <a:pt x="5002636" y="79388"/>
                </a:cubicBezTo>
                <a:cubicBezTo>
                  <a:pt x="4991594" y="102315"/>
                  <a:pt x="4990844" y="123285"/>
                  <a:pt x="5008332" y="140859"/>
                </a:cubicBezTo>
                <a:cubicBezTo>
                  <a:pt x="5012456" y="144868"/>
                  <a:pt x="5015428" y="149491"/>
                  <a:pt x="5014326" y="155555"/>
                </a:cubicBezTo>
                <a:cubicBezTo>
                  <a:pt x="5009356" y="180357"/>
                  <a:pt x="5019874" y="200674"/>
                  <a:pt x="5030704" y="221190"/>
                </a:cubicBezTo>
                <a:cubicBezTo>
                  <a:pt x="5048958" y="255517"/>
                  <a:pt x="5072099" y="287116"/>
                  <a:pt x="5097262" y="317759"/>
                </a:cubicBezTo>
                <a:cubicBezTo>
                  <a:pt x="5115004" y="339336"/>
                  <a:pt x="5126222" y="365974"/>
                  <a:pt x="5165084" y="373367"/>
                </a:cubicBezTo>
                <a:cubicBezTo>
                  <a:pt x="5174420" y="375083"/>
                  <a:pt x="5177498" y="381353"/>
                  <a:pt x="5174137" y="389353"/>
                </a:cubicBezTo>
                <a:cubicBezTo>
                  <a:pt x="5163026" y="415847"/>
                  <a:pt x="5172067" y="436343"/>
                  <a:pt x="5192507" y="453561"/>
                </a:cubicBezTo>
                <a:cubicBezTo>
                  <a:pt x="5199734" y="459565"/>
                  <a:pt x="5197020" y="463690"/>
                  <a:pt x="5187160" y="467732"/>
                </a:cubicBezTo>
                <a:cubicBezTo>
                  <a:pt x="5175836" y="472188"/>
                  <a:pt x="5167025" y="478711"/>
                  <a:pt x="5160106" y="486904"/>
                </a:cubicBezTo>
                <a:cubicBezTo>
                  <a:pt x="5148744" y="500143"/>
                  <a:pt x="5143396" y="514315"/>
                  <a:pt x="5138948" y="528614"/>
                </a:cubicBezTo>
                <a:cubicBezTo>
                  <a:pt x="5132042" y="551041"/>
                  <a:pt x="5123894" y="572670"/>
                  <a:pt x="5097016" y="589923"/>
                </a:cubicBezTo>
                <a:cubicBezTo>
                  <a:pt x="5089016" y="595163"/>
                  <a:pt x="5082598" y="601872"/>
                  <a:pt x="5075869" y="608381"/>
                </a:cubicBezTo>
                <a:cubicBezTo>
                  <a:pt x="5078016" y="614052"/>
                  <a:pt x="5083322" y="617918"/>
                  <a:pt x="5093172" y="618385"/>
                </a:cubicBezTo>
                <a:cubicBezTo>
                  <a:pt x="5155867" y="621469"/>
                  <a:pt x="5153088" y="652648"/>
                  <a:pt x="5153518" y="687474"/>
                </a:cubicBezTo>
                <a:cubicBezTo>
                  <a:pt x="5154177" y="730575"/>
                  <a:pt x="5118812" y="754787"/>
                  <a:pt x="5074984" y="776941"/>
                </a:cubicBezTo>
                <a:cubicBezTo>
                  <a:pt x="5059986" y="784451"/>
                  <a:pt x="5038116" y="786863"/>
                  <a:pt x="5033348" y="805473"/>
                </a:cubicBezTo>
                <a:cubicBezTo>
                  <a:pt x="5059529" y="819384"/>
                  <a:pt x="5089376" y="802009"/>
                  <a:pt x="5116847" y="803426"/>
                </a:cubicBezTo>
                <a:cubicBezTo>
                  <a:pt x="5139548" y="804709"/>
                  <a:pt x="5176330" y="798120"/>
                  <a:pt x="5147902" y="833118"/>
                </a:cubicBezTo>
                <a:cubicBezTo>
                  <a:pt x="5139626" y="843373"/>
                  <a:pt x="5150382" y="848714"/>
                  <a:pt x="5161665" y="848297"/>
                </a:cubicBezTo>
                <a:cubicBezTo>
                  <a:pt x="5253064" y="844106"/>
                  <a:pt x="5215170" y="912756"/>
                  <a:pt x="5246520" y="942412"/>
                </a:cubicBezTo>
                <a:cubicBezTo>
                  <a:pt x="5255359" y="950358"/>
                  <a:pt x="5247812" y="967405"/>
                  <a:pt x="5235368" y="972946"/>
                </a:cubicBezTo>
                <a:cubicBezTo>
                  <a:pt x="5156387" y="1008610"/>
                  <a:pt x="5149354" y="1071149"/>
                  <a:pt x="5113739" y="1128845"/>
                </a:cubicBezTo>
                <a:cubicBezTo>
                  <a:pt x="5157305" y="1144685"/>
                  <a:pt x="5208388" y="1143005"/>
                  <a:pt x="5255034" y="1151117"/>
                </a:cubicBezTo>
                <a:cubicBezTo>
                  <a:pt x="5303482" y="1159484"/>
                  <a:pt x="5304156" y="1170079"/>
                  <a:pt x="5267513" y="1216275"/>
                </a:cubicBezTo>
                <a:cubicBezTo>
                  <a:pt x="5370269" y="1212844"/>
                  <a:pt x="5370269" y="1212844"/>
                  <a:pt x="5343113" y="1281854"/>
                </a:cubicBezTo>
                <a:cubicBezTo>
                  <a:pt x="5386272" y="1279593"/>
                  <a:pt x="5428618" y="1334726"/>
                  <a:pt x="5452014" y="1385543"/>
                </a:cubicBezTo>
                <a:lnTo>
                  <a:pt x="5459078" y="1404268"/>
                </a:lnTo>
                <a:lnTo>
                  <a:pt x="5458838" y="1406644"/>
                </a:lnTo>
                <a:cubicBezTo>
                  <a:pt x="5457942" y="1418063"/>
                  <a:pt x="5456960" y="1434367"/>
                  <a:pt x="5455752" y="1450751"/>
                </a:cubicBezTo>
                <a:lnTo>
                  <a:pt x="5454594" y="1464662"/>
                </a:lnTo>
                <a:lnTo>
                  <a:pt x="5447215" y="1463321"/>
                </a:lnTo>
                <a:cubicBezTo>
                  <a:pt x="5441256" y="1459714"/>
                  <a:pt x="5437002" y="1458345"/>
                  <a:pt x="5433934" y="1458428"/>
                </a:cubicBezTo>
                <a:cubicBezTo>
                  <a:pt x="5424728" y="1458676"/>
                  <a:pt x="5426188" y="1471978"/>
                  <a:pt x="5424276" y="1477014"/>
                </a:cubicBezTo>
                <a:cubicBezTo>
                  <a:pt x="5417851" y="1492977"/>
                  <a:pt x="5433852" y="1501241"/>
                  <a:pt x="5444628" y="1511562"/>
                </a:cubicBezTo>
                <a:cubicBezTo>
                  <a:pt x="5448663" y="1515344"/>
                  <a:pt x="5451544" y="1497678"/>
                  <a:pt x="5453752" y="1474786"/>
                </a:cubicBezTo>
                <a:lnTo>
                  <a:pt x="5454594" y="1464662"/>
                </a:lnTo>
                <a:lnTo>
                  <a:pt x="5463208" y="1466226"/>
                </a:lnTo>
                <a:lnTo>
                  <a:pt x="5463164" y="1484226"/>
                </a:lnTo>
                <a:cubicBezTo>
                  <a:pt x="5462722" y="1528173"/>
                  <a:pt x="5460824" y="1571999"/>
                  <a:pt x="5456160" y="1575885"/>
                </a:cubicBezTo>
                <a:cubicBezTo>
                  <a:pt x="5406708" y="1617226"/>
                  <a:pt x="5442751" y="1692579"/>
                  <a:pt x="5345636" y="1714543"/>
                </a:cubicBezTo>
                <a:cubicBezTo>
                  <a:pt x="5301930" y="1724583"/>
                  <a:pt x="5282493" y="1755882"/>
                  <a:pt x="5251319" y="1775792"/>
                </a:cubicBezTo>
                <a:cubicBezTo>
                  <a:pt x="5142610" y="1844714"/>
                  <a:pt x="5072132" y="1925140"/>
                  <a:pt x="5043512" y="2027305"/>
                </a:cubicBezTo>
                <a:cubicBezTo>
                  <a:pt x="5035488" y="2055562"/>
                  <a:pt x="5000258" y="2081893"/>
                  <a:pt x="4978144" y="2108535"/>
                </a:cubicBezTo>
                <a:cubicBezTo>
                  <a:pt x="4990785" y="2124798"/>
                  <a:pt x="5050411" y="2079615"/>
                  <a:pt x="5031476" y="2128173"/>
                </a:cubicBezTo>
                <a:cubicBezTo>
                  <a:pt x="5017138" y="2164787"/>
                  <a:pt x="4975973" y="2191363"/>
                  <a:pt x="4937389" y="2216441"/>
                </a:cubicBezTo>
                <a:cubicBezTo>
                  <a:pt x="4893079" y="2245058"/>
                  <a:pt x="4843760" y="2269776"/>
                  <a:pt x="4826122" y="2315331"/>
                </a:cubicBezTo>
                <a:cubicBezTo>
                  <a:pt x="4822276" y="2325050"/>
                  <a:pt x="3896510" y="3112888"/>
                  <a:pt x="2544647" y="3190975"/>
                </a:cubicBezTo>
                <a:cubicBezTo>
                  <a:pt x="2323734" y="3203734"/>
                  <a:pt x="1445947" y="3169121"/>
                  <a:pt x="1328257" y="3153006"/>
                </a:cubicBezTo>
                <a:cubicBezTo>
                  <a:pt x="1207258" y="3136344"/>
                  <a:pt x="1101756" y="3091943"/>
                  <a:pt x="977943" y="3082502"/>
                </a:cubicBezTo>
                <a:cubicBezTo>
                  <a:pt x="912454" y="3077622"/>
                  <a:pt x="848655" y="3061861"/>
                  <a:pt x="854473" y="2994250"/>
                </a:cubicBezTo>
                <a:cubicBezTo>
                  <a:pt x="856228" y="2975057"/>
                  <a:pt x="838125" y="2961827"/>
                  <a:pt x="811593" y="2970498"/>
                </a:cubicBezTo>
                <a:cubicBezTo>
                  <a:pt x="761454" y="2987010"/>
                  <a:pt x="736680" y="2962489"/>
                  <a:pt x="707024" y="2945439"/>
                </a:cubicBezTo>
                <a:cubicBezTo>
                  <a:pt x="654509" y="2915262"/>
                  <a:pt x="603913" y="2882480"/>
                  <a:pt x="523487" y="2886053"/>
                </a:cubicBezTo>
                <a:cubicBezTo>
                  <a:pt x="537017" y="2855468"/>
                  <a:pt x="563587" y="2856758"/>
                  <a:pt x="587884" y="2859746"/>
                </a:cubicBezTo>
                <a:cubicBezTo>
                  <a:pt x="652090" y="2867866"/>
                  <a:pt x="715235" y="2878012"/>
                  <a:pt x="779426" y="2885897"/>
                </a:cubicBezTo>
                <a:cubicBezTo>
                  <a:pt x="821123" y="2891048"/>
                  <a:pt x="863074" y="2900202"/>
                  <a:pt x="917288" y="2882248"/>
                </a:cubicBezTo>
                <a:cubicBezTo>
                  <a:pt x="866364" y="2830288"/>
                  <a:pt x="785092" y="2829930"/>
                  <a:pt x="718684" y="2819941"/>
                </a:cubicBezTo>
                <a:cubicBezTo>
                  <a:pt x="635747" y="2807447"/>
                  <a:pt x="584925" y="2771133"/>
                  <a:pt x="524650" y="2731220"/>
                </a:cubicBezTo>
                <a:cubicBezTo>
                  <a:pt x="584180" y="2712621"/>
                  <a:pt x="623299" y="2742760"/>
                  <a:pt x="670138" y="2735189"/>
                </a:cubicBezTo>
                <a:cubicBezTo>
                  <a:pt x="672406" y="2728745"/>
                  <a:pt x="675988" y="2719532"/>
                  <a:pt x="675382" y="2719369"/>
                </a:cubicBezTo>
                <a:cubicBezTo>
                  <a:pt x="596666" y="2703042"/>
                  <a:pt x="557844" y="2658869"/>
                  <a:pt x="542021" y="2601946"/>
                </a:cubicBezTo>
                <a:cubicBezTo>
                  <a:pt x="533902" y="2572560"/>
                  <a:pt x="505246" y="2566541"/>
                  <a:pt x="476895" y="2555976"/>
                </a:cubicBezTo>
                <a:cubicBezTo>
                  <a:pt x="377189" y="2518466"/>
                  <a:pt x="272496" y="2486779"/>
                  <a:pt x="188751" y="2428830"/>
                </a:cubicBezTo>
                <a:cubicBezTo>
                  <a:pt x="280875" y="2426687"/>
                  <a:pt x="357216" y="2461808"/>
                  <a:pt x="456762" y="2468731"/>
                </a:cubicBezTo>
                <a:cubicBezTo>
                  <a:pt x="373794" y="2404281"/>
                  <a:pt x="269816" y="2379152"/>
                  <a:pt x="174514" y="2345378"/>
                </a:cubicBezTo>
                <a:cubicBezTo>
                  <a:pt x="130977" y="2330009"/>
                  <a:pt x="90329" y="2308598"/>
                  <a:pt x="38827" y="2303685"/>
                </a:cubicBezTo>
                <a:cubicBezTo>
                  <a:pt x="20556" y="2301864"/>
                  <a:pt x="-10092" y="2297272"/>
                  <a:pt x="3281" y="2273587"/>
                </a:cubicBezTo>
                <a:cubicBezTo>
                  <a:pt x="14533" y="2253956"/>
                  <a:pt x="39095" y="2256437"/>
                  <a:pt x="61590" y="2259170"/>
                </a:cubicBezTo>
                <a:cubicBezTo>
                  <a:pt x="115591" y="2265916"/>
                  <a:pt x="170539" y="2259497"/>
                  <a:pt x="242291" y="2250569"/>
                </a:cubicBezTo>
                <a:cubicBezTo>
                  <a:pt x="178223" y="2197829"/>
                  <a:pt x="68904" y="2229102"/>
                  <a:pt x="13205" y="2172263"/>
                </a:cubicBezTo>
                <a:cubicBezTo>
                  <a:pt x="77196" y="2153598"/>
                  <a:pt x="128251" y="2170191"/>
                  <a:pt x="180810" y="2168333"/>
                </a:cubicBezTo>
                <a:cubicBezTo>
                  <a:pt x="228319" y="2166612"/>
                  <a:pt x="239444" y="2154350"/>
                  <a:pt x="226020" y="2121100"/>
                </a:cubicBezTo>
                <a:cubicBezTo>
                  <a:pt x="205165" y="2069293"/>
                  <a:pt x="229388" y="2038364"/>
                  <a:pt x="299145" y="2044862"/>
                </a:cubicBezTo>
                <a:cubicBezTo>
                  <a:pt x="363822" y="2051027"/>
                  <a:pt x="369032" y="2029991"/>
                  <a:pt x="350236" y="2001187"/>
                </a:cubicBezTo>
                <a:cubicBezTo>
                  <a:pt x="322862" y="1959187"/>
                  <a:pt x="348423" y="1921214"/>
                  <a:pt x="365223" y="1881218"/>
                </a:cubicBezTo>
                <a:cubicBezTo>
                  <a:pt x="390527" y="1820499"/>
                  <a:pt x="376326" y="1793748"/>
                  <a:pt x="310707" y="1758752"/>
                </a:cubicBezTo>
                <a:cubicBezTo>
                  <a:pt x="273754" y="1739265"/>
                  <a:pt x="234367" y="1723631"/>
                  <a:pt x="181659" y="1709137"/>
                </a:cubicBezTo>
                <a:cubicBezTo>
                  <a:pt x="299387" y="1683727"/>
                  <a:pt x="172918" y="1660608"/>
                  <a:pt x="213063" y="1632021"/>
                </a:cubicBezTo>
                <a:cubicBezTo>
                  <a:pt x="296030" y="1612244"/>
                  <a:pt x="369047" y="1679323"/>
                  <a:pt x="481390" y="1644125"/>
                </a:cubicBezTo>
                <a:cubicBezTo>
                  <a:pt x="336659" y="1595935"/>
                  <a:pt x="176348" y="1532074"/>
                  <a:pt x="68930" y="1457537"/>
                </a:cubicBezTo>
                <a:cubicBezTo>
                  <a:pt x="91299" y="1434897"/>
                  <a:pt x="115799" y="1450436"/>
                  <a:pt x="135138" y="1440976"/>
                </a:cubicBezTo>
                <a:cubicBezTo>
                  <a:pt x="133952" y="1436374"/>
                  <a:pt x="135290" y="1429332"/>
                  <a:pt x="131611" y="1427642"/>
                </a:cubicBezTo>
                <a:cubicBezTo>
                  <a:pt x="52402" y="1389548"/>
                  <a:pt x="51441" y="1388478"/>
                  <a:pt x="130443" y="1343795"/>
                </a:cubicBezTo>
                <a:cubicBezTo>
                  <a:pt x="158017" y="1328118"/>
                  <a:pt x="154966" y="1317573"/>
                  <a:pt x="138930" y="1304094"/>
                </a:cubicBezTo>
                <a:cubicBezTo>
                  <a:pt x="127608" y="1294551"/>
                  <a:pt x="113720" y="1286742"/>
                  <a:pt x="118409" y="1262212"/>
                </a:cubicBezTo>
                <a:cubicBezTo>
                  <a:pt x="164937" y="1287183"/>
                  <a:pt x="383505" y="1312432"/>
                  <a:pt x="421410" y="1304757"/>
                </a:cubicBezTo>
                <a:cubicBezTo>
                  <a:pt x="464009" y="1296037"/>
                  <a:pt x="610877" y="1288926"/>
                  <a:pt x="655702" y="1291801"/>
                </a:cubicBezTo>
                <a:cubicBezTo>
                  <a:pt x="653235" y="1290438"/>
                  <a:pt x="650767" y="1289077"/>
                  <a:pt x="648299" y="1287715"/>
                </a:cubicBezTo>
                <a:cubicBezTo>
                  <a:pt x="603999" y="1260339"/>
                  <a:pt x="559107" y="1233035"/>
                  <a:pt x="531027" y="1193967"/>
                </a:cubicBezTo>
                <a:cubicBezTo>
                  <a:pt x="529741" y="1192462"/>
                  <a:pt x="529061" y="1191120"/>
                  <a:pt x="526433" y="1191913"/>
                </a:cubicBezTo>
                <a:cubicBezTo>
                  <a:pt x="503415" y="1199684"/>
                  <a:pt x="505590" y="1187083"/>
                  <a:pt x="504666" y="1177230"/>
                </a:cubicBezTo>
                <a:cubicBezTo>
                  <a:pt x="503726" y="1167141"/>
                  <a:pt x="499378" y="1159602"/>
                  <a:pt x="482307" y="1162618"/>
                </a:cubicBezTo>
                <a:cubicBezTo>
                  <a:pt x="481421" y="1162726"/>
                  <a:pt x="480226" y="1162633"/>
                  <a:pt x="479029" y="1162540"/>
                </a:cubicBezTo>
                <a:cubicBezTo>
                  <a:pt x="470949" y="1161859"/>
                  <a:pt x="444139" y="1138059"/>
                  <a:pt x="447663" y="1132649"/>
                </a:cubicBezTo>
                <a:cubicBezTo>
                  <a:pt x="455539" y="1120781"/>
                  <a:pt x="446335" y="1116439"/>
                  <a:pt x="438547" y="1110977"/>
                </a:cubicBezTo>
                <a:cubicBezTo>
                  <a:pt x="427656" y="1103517"/>
                  <a:pt x="416795" y="1096529"/>
                  <a:pt x="405343" y="1089612"/>
                </a:cubicBezTo>
                <a:cubicBezTo>
                  <a:pt x="394202" y="1082895"/>
                  <a:pt x="382794" y="1076684"/>
                  <a:pt x="371373" y="1070238"/>
                </a:cubicBezTo>
                <a:cubicBezTo>
                  <a:pt x="344889" y="1065616"/>
                  <a:pt x="318169" y="1061972"/>
                  <a:pt x="290358" y="1059884"/>
                </a:cubicBezTo>
                <a:cubicBezTo>
                  <a:pt x="269709" y="1058114"/>
                  <a:pt x="246624" y="1055453"/>
                  <a:pt x="235140" y="1029322"/>
                </a:cubicBezTo>
                <a:cubicBezTo>
                  <a:pt x="256895" y="1029771"/>
                  <a:pt x="278695" y="1030927"/>
                  <a:pt x="300494" y="1032083"/>
                </a:cubicBezTo>
                <a:cubicBezTo>
                  <a:pt x="279542" y="1020860"/>
                  <a:pt x="259181" y="1009565"/>
                  <a:pt x="239661" y="997457"/>
                </a:cubicBezTo>
                <a:cubicBezTo>
                  <a:pt x="223540" y="987309"/>
                  <a:pt x="210281" y="975391"/>
                  <a:pt x="204788" y="959211"/>
                </a:cubicBezTo>
                <a:cubicBezTo>
                  <a:pt x="203337" y="955117"/>
                  <a:pt x="202166" y="950750"/>
                  <a:pt x="207583" y="947009"/>
                </a:cubicBezTo>
                <a:cubicBezTo>
                  <a:pt x="213561" y="942727"/>
                  <a:pt x="218466" y="944980"/>
                  <a:pt x="223061" y="947033"/>
                </a:cubicBezTo>
                <a:cubicBezTo>
                  <a:pt x="242046" y="955410"/>
                  <a:pt x="261311" y="963516"/>
                  <a:pt x="280015" y="972164"/>
                </a:cubicBezTo>
                <a:cubicBezTo>
                  <a:pt x="304852" y="983629"/>
                  <a:pt x="329408" y="995365"/>
                  <a:pt x="353948" y="1006865"/>
                </a:cubicBezTo>
                <a:cubicBezTo>
                  <a:pt x="319294" y="981405"/>
                  <a:pt x="281290" y="959435"/>
                  <a:pt x="240466" y="939943"/>
                </a:cubicBezTo>
                <a:cubicBezTo>
                  <a:pt x="210990" y="925718"/>
                  <a:pt x="181514" y="911494"/>
                  <a:pt x="158812" y="891467"/>
                </a:cubicBezTo>
                <a:cubicBezTo>
                  <a:pt x="147166" y="881489"/>
                  <a:pt x="141336" y="869384"/>
                  <a:pt x="139551" y="855364"/>
                </a:cubicBezTo>
                <a:cubicBezTo>
                  <a:pt x="139312" y="851597"/>
                  <a:pt x="139634" y="847287"/>
                  <a:pt x="145731" y="844888"/>
                </a:cubicBezTo>
                <a:cubicBezTo>
                  <a:pt x="151843" y="842724"/>
                  <a:pt x="155581" y="845356"/>
                  <a:pt x="158154" y="848366"/>
                </a:cubicBezTo>
                <a:cubicBezTo>
                  <a:pt x="161052" y="851811"/>
                  <a:pt x="164496" y="854479"/>
                  <a:pt x="169370" y="856260"/>
                </a:cubicBezTo>
                <a:cubicBezTo>
                  <a:pt x="212096" y="872913"/>
                  <a:pt x="249775" y="894448"/>
                  <a:pt x="288295" y="915169"/>
                </a:cubicBezTo>
                <a:cubicBezTo>
                  <a:pt x="343452" y="944788"/>
                  <a:pt x="397769" y="975222"/>
                  <a:pt x="462694" y="994643"/>
                </a:cubicBezTo>
                <a:cubicBezTo>
                  <a:pt x="487260" y="1001870"/>
                  <a:pt x="512622" y="1007575"/>
                  <a:pt x="531910" y="1006664"/>
                </a:cubicBezTo>
                <a:cubicBezTo>
                  <a:pt x="460990" y="972547"/>
                  <a:pt x="394087" y="936046"/>
                  <a:pt x="333940" y="893507"/>
                </a:cubicBezTo>
                <a:cubicBezTo>
                  <a:pt x="273173" y="850568"/>
                  <a:pt x="219876" y="803403"/>
                  <a:pt x="181443" y="746608"/>
                </a:cubicBezTo>
                <a:cubicBezTo>
                  <a:pt x="177494" y="740681"/>
                  <a:pt x="175038" y="734810"/>
                  <a:pt x="162678" y="737018"/>
                </a:cubicBezTo>
                <a:cubicBezTo>
                  <a:pt x="157082" y="737933"/>
                  <a:pt x="155070" y="734381"/>
                  <a:pt x="156307" y="730435"/>
                </a:cubicBezTo>
                <a:cubicBezTo>
                  <a:pt x="164051" y="702450"/>
                  <a:pt x="145532" y="687373"/>
                  <a:pt x="117227" y="677515"/>
                </a:cubicBezTo>
                <a:cubicBezTo>
                  <a:pt x="108392" y="674314"/>
                  <a:pt x="107546" y="670384"/>
                  <a:pt x="113655" y="663474"/>
                </a:cubicBezTo>
                <a:cubicBezTo>
                  <a:pt x="121976" y="653926"/>
                  <a:pt x="120506" y="644851"/>
                  <a:pt x="115226" y="636712"/>
                </a:cubicBezTo>
                <a:cubicBezTo>
                  <a:pt x="112224" y="631619"/>
                  <a:pt x="108350" y="626868"/>
                  <a:pt x="105067" y="622046"/>
                </a:cubicBezTo>
                <a:cubicBezTo>
                  <a:pt x="102790" y="619000"/>
                  <a:pt x="99022" y="615897"/>
                  <a:pt x="104113" y="611722"/>
                </a:cubicBezTo>
                <a:cubicBezTo>
                  <a:pt x="108939" y="608053"/>
                  <a:pt x="114081" y="609328"/>
                  <a:pt x="118895" y="610169"/>
                </a:cubicBezTo>
                <a:cubicBezTo>
                  <a:pt x="142040" y="613772"/>
                  <a:pt x="156094" y="624170"/>
                  <a:pt x="163095" y="640642"/>
                </a:cubicBezTo>
                <a:cubicBezTo>
                  <a:pt x="168334" y="652819"/>
                  <a:pt x="173104" y="652953"/>
                  <a:pt x="185766" y="641454"/>
                </a:cubicBezTo>
                <a:cubicBezTo>
                  <a:pt x="195327" y="632704"/>
                  <a:pt x="204232" y="632337"/>
                  <a:pt x="212892" y="637457"/>
                </a:cubicBezTo>
                <a:cubicBezTo>
                  <a:pt x="217516" y="639981"/>
                  <a:pt x="220444" y="643897"/>
                  <a:pt x="223932" y="647271"/>
                </a:cubicBezTo>
                <a:cubicBezTo>
                  <a:pt x="241420" y="664845"/>
                  <a:pt x="259762" y="681841"/>
                  <a:pt x="287167" y="691571"/>
                </a:cubicBezTo>
                <a:cubicBezTo>
                  <a:pt x="299355" y="696027"/>
                  <a:pt x="312354" y="699197"/>
                  <a:pt x="330380" y="692506"/>
                </a:cubicBezTo>
                <a:cubicBezTo>
                  <a:pt x="318517" y="688486"/>
                  <a:pt x="306954" y="689175"/>
                  <a:pt x="296172" y="688108"/>
                </a:cubicBezTo>
                <a:cubicBezTo>
                  <a:pt x="285390" y="687041"/>
                  <a:pt x="279539" y="683953"/>
                  <a:pt x="286974" y="674512"/>
                </a:cubicBezTo>
                <a:cubicBezTo>
                  <a:pt x="291105" y="669267"/>
                  <a:pt x="290555" y="665301"/>
                  <a:pt x="286166" y="661798"/>
                </a:cubicBezTo>
                <a:cubicBezTo>
                  <a:pt x="272052" y="650459"/>
                  <a:pt x="264416" y="633352"/>
                  <a:pt x="236268" y="635338"/>
                </a:cubicBezTo>
                <a:cubicBezTo>
                  <a:pt x="234792" y="635517"/>
                  <a:pt x="233255" y="634754"/>
                  <a:pt x="231734" y="634225"/>
                </a:cubicBezTo>
                <a:cubicBezTo>
                  <a:pt x="225957" y="632316"/>
                  <a:pt x="219575" y="630241"/>
                  <a:pt x="221253" y="623870"/>
                </a:cubicBezTo>
                <a:cubicBezTo>
                  <a:pt x="223227" y="617462"/>
                  <a:pt x="230816" y="615119"/>
                  <a:pt x="237564" y="613590"/>
                </a:cubicBezTo>
                <a:cubicBezTo>
                  <a:pt x="254884" y="609831"/>
                  <a:pt x="268844" y="614072"/>
                  <a:pt x="282259" y="619091"/>
                </a:cubicBezTo>
                <a:cubicBezTo>
                  <a:pt x="314893" y="631509"/>
                  <a:pt x="342201" y="649080"/>
                  <a:pt x="370630" y="665566"/>
                </a:cubicBezTo>
                <a:cubicBezTo>
                  <a:pt x="413275" y="690295"/>
                  <a:pt x="451153" y="719635"/>
                  <a:pt x="498017" y="740532"/>
                </a:cubicBezTo>
                <a:cubicBezTo>
                  <a:pt x="637369" y="802423"/>
                  <a:pt x="774774" y="866448"/>
                  <a:pt x="918036" y="924307"/>
                </a:cubicBezTo>
                <a:cubicBezTo>
                  <a:pt x="970882" y="945666"/>
                  <a:pt x="1024819" y="965469"/>
                  <a:pt x="1079304" y="984494"/>
                </a:cubicBezTo>
                <a:cubicBezTo>
                  <a:pt x="1079509" y="983045"/>
                  <a:pt x="1079744" y="982067"/>
                  <a:pt x="1079935" y="980383"/>
                </a:cubicBezTo>
                <a:cubicBezTo>
                  <a:pt x="1079860" y="979206"/>
                  <a:pt x="1079770" y="977793"/>
                  <a:pt x="1079695" y="976616"/>
                </a:cubicBezTo>
                <a:cubicBezTo>
                  <a:pt x="1041139" y="964679"/>
                  <a:pt x="1003098" y="951491"/>
                  <a:pt x="966178" y="937219"/>
                </a:cubicBezTo>
                <a:cubicBezTo>
                  <a:pt x="875541" y="901932"/>
                  <a:pt x="791930" y="860100"/>
                  <a:pt x="720106" y="807112"/>
                </a:cubicBezTo>
                <a:cubicBezTo>
                  <a:pt x="714181" y="802848"/>
                  <a:pt x="707904" y="802421"/>
                  <a:pt x="698823" y="804708"/>
                </a:cubicBezTo>
                <a:cubicBezTo>
                  <a:pt x="669544" y="812288"/>
                  <a:pt x="659939" y="806334"/>
                  <a:pt x="664513" y="784663"/>
                </a:cubicBezTo>
                <a:cubicBezTo>
                  <a:pt x="665660" y="779304"/>
                  <a:pt x="665686" y="775031"/>
                  <a:pt x="660380" y="771165"/>
                </a:cubicBezTo>
                <a:cubicBezTo>
                  <a:pt x="636661" y="753871"/>
                  <a:pt x="611807" y="737427"/>
                  <a:pt x="584959" y="722409"/>
                </a:cubicBezTo>
                <a:cubicBezTo>
                  <a:pt x="535282" y="694735"/>
                  <a:pt x="482226" y="670082"/>
                  <a:pt x="435649" y="639659"/>
                </a:cubicBezTo>
                <a:cubicBezTo>
                  <a:pt x="421965" y="630403"/>
                  <a:pt x="411440" y="619340"/>
                  <a:pt x="404944" y="606128"/>
                </a:cubicBezTo>
                <a:cubicBezTo>
                  <a:pt x="402872" y="601635"/>
                  <a:pt x="401613" y="595856"/>
                  <a:pt x="408476" y="591466"/>
                </a:cubicBezTo>
                <a:cubicBezTo>
                  <a:pt x="415044" y="587111"/>
                  <a:pt x="420320" y="590506"/>
                  <a:pt x="425225" y="592759"/>
                </a:cubicBezTo>
                <a:cubicBezTo>
                  <a:pt x="445746" y="601899"/>
                  <a:pt x="466578" y="611238"/>
                  <a:pt x="487115" y="620614"/>
                </a:cubicBezTo>
                <a:cubicBezTo>
                  <a:pt x="507947" y="629954"/>
                  <a:pt x="528514" y="639800"/>
                  <a:pt x="550277" y="649738"/>
                </a:cubicBezTo>
                <a:cubicBezTo>
                  <a:pt x="551408" y="644145"/>
                  <a:pt x="546904" y="643504"/>
                  <a:pt x="544421" y="641907"/>
                </a:cubicBezTo>
                <a:cubicBezTo>
                  <a:pt x="509355" y="619344"/>
                  <a:pt x="471190" y="599529"/>
                  <a:pt x="431905" y="580799"/>
                </a:cubicBezTo>
                <a:cubicBezTo>
                  <a:pt x="401512" y="566211"/>
                  <a:pt x="371947" y="550574"/>
                  <a:pt x="351177" y="528177"/>
                </a:cubicBezTo>
                <a:cubicBezTo>
                  <a:pt x="343180" y="519419"/>
                  <a:pt x="338696" y="509759"/>
                  <a:pt x="339749" y="498244"/>
                </a:cubicBezTo>
                <a:cubicBezTo>
                  <a:pt x="340115" y="494641"/>
                  <a:pt x="340481" y="491037"/>
                  <a:pt x="346313" y="489145"/>
                </a:cubicBezTo>
                <a:cubicBezTo>
                  <a:pt x="350979" y="487631"/>
                  <a:pt x="354067" y="489392"/>
                  <a:pt x="356579" y="491460"/>
                </a:cubicBezTo>
                <a:cubicBezTo>
                  <a:pt x="360984" y="495197"/>
                  <a:pt x="365388" y="498934"/>
                  <a:pt x="371505" y="501516"/>
                </a:cubicBezTo>
                <a:cubicBezTo>
                  <a:pt x="408203" y="517000"/>
                  <a:pt x="442659" y="534654"/>
                  <a:pt x="476275" y="553122"/>
                </a:cubicBezTo>
                <a:cubicBezTo>
                  <a:pt x="531461" y="583213"/>
                  <a:pt x="586103" y="614082"/>
                  <a:pt x="649952" y="635294"/>
                </a:cubicBezTo>
                <a:cubicBezTo>
                  <a:pt x="673972" y="643298"/>
                  <a:pt x="698805" y="650018"/>
                  <a:pt x="727161" y="651328"/>
                </a:cubicBezTo>
                <a:cubicBezTo>
                  <a:pt x="726126" y="649081"/>
                  <a:pt x="724263" y="647883"/>
                  <a:pt x="722417" y="646921"/>
                </a:cubicBezTo>
                <a:cubicBezTo>
                  <a:pt x="660627" y="615969"/>
                  <a:pt x="600830" y="583590"/>
                  <a:pt x="546079" y="546328"/>
                </a:cubicBezTo>
                <a:cubicBezTo>
                  <a:pt x="478576" y="500409"/>
                  <a:pt x="420223" y="448637"/>
                  <a:pt x="378182" y="386585"/>
                </a:cubicBezTo>
                <a:cubicBezTo>
                  <a:pt x="376229" y="383975"/>
                  <a:pt x="374884" y="381528"/>
                  <a:pt x="370158" y="382100"/>
                </a:cubicBezTo>
                <a:cubicBezTo>
                  <a:pt x="358064" y="383802"/>
                  <a:pt x="356583" y="379236"/>
                  <a:pt x="357861" y="371252"/>
                </a:cubicBezTo>
                <a:cubicBezTo>
                  <a:pt x="361373" y="351608"/>
                  <a:pt x="352380" y="336565"/>
                  <a:pt x="331313" y="328203"/>
                </a:cubicBezTo>
                <a:cubicBezTo>
                  <a:pt x="316037" y="321986"/>
                  <a:pt x="303183" y="316425"/>
                  <a:pt x="319354" y="299282"/>
                </a:cubicBezTo>
                <a:cubicBezTo>
                  <a:pt x="323265" y="295249"/>
                  <a:pt x="321459" y="290249"/>
                  <a:pt x="319682" y="285719"/>
                </a:cubicBezTo>
                <a:cubicBezTo>
                  <a:pt x="317166" y="278905"/>
                  <a:pt x="312080" y="273828"/>
                  <a:pt x="306391" y="268585"/>
                </a:cubicBezTo>
                <a:cubicBezTo>
                  <a:pt x="303227" y="265647"/>
                  <a:pt x="299399" y="261602"/>
                  <a:pt x="303294" y="257334"/>
                </a:cubicBezTo>
                <a:cubicBezTo>
                  <a:pt x="307735" y="252289"/>
                  <a:pt x="314131" y="254598"/>
                  <a:pt x="319242" y="255403"/>
                </a:cubicBezTo>
                <a:cubicBezTo>
                  <a:pt x="342683" y="258970"/>
                  <a:pt x="357062" y="269803"/>
                  <a:pt x="364093" y="286745"/>
                </a:cubicBezTo>
                <a:cubicBezTo>
                  <a:pt x="368651" y="297582"/>
                  <a:pt x="374307" y="297608"/>
                  <a:pt x="385301" y="287973"/>
                </a:cubicBezTo>
                <a:cubicBezTo>
                  <a:pt x="397712" y="277216"/>
                  <a:pt x="408079" y="276436"/>
                  <a:pt x="417598" y="285722"/>
                </a:cubicBezTo>
                <a:cubicBezTo>
                  <a:pt x="425226" y="293339"/>
                  <a:pt x="431406" y="301607"/>
                  <a:pt x="440155" y="308139"/>
                </a:cubicBezTo>
                <a:cubicBezTo>
                  <a:pt x="463623" y="326175"/>
                  <a:pt x="485720" y="346039"/>
                  <a:pt x="534406" y="339430"/>
                </a:cubicBezTo>
                <a:cubicBezTo>
                  <a:pt x="520872" y="332528"/>
                  <a:pt x="507316" y="334645"/>
                  <a:pt x="495633" y="333450"/>
                </a:cubicBezTo>
                <a:cubicBezTo>
                  <a:pt x="487244" y="332567"/>
                  <a:pt x="478750" y="330037"/>
                  <a:pt x="486289" y="322243"/>
                </a:cubicBezTo>
                <a:cubicBezTo>
                  <a:pt x="494951" y="313365"/>
                  <a:pt x="489365" y="309771"/>
                  <a:pt x="484000" y="304964"/>
                </a:cubicBezTo>
                <a:cubicBezTo>
                  <a:pt x="471673" y="293645"/>
                  <a:pt x="461604" y="280392"/>
                  <a:pt x="436911" y="280536"/>
                </a:cubicBezTo>
                <a:cubicBezTo>
                  <a:pt x="433041" y="280530"/>
                  <a:pt x="429923" y="278297"/>
                  <a:pt x="426865" y="277007"/>
                </a:cubicBezTo>
                <a:cubicBezTo>
                  <a:pt x="422581" y="275154"/>
                  <a:pt x="418872" y="272993"/>
                  <a:pt x="420654" y="268269"/>
                </a:cubicBezTo>
                <a:cubicBezTo>
                  <a:pt x="422468" y="264016"/>
                  <a:pt x="426748" y="261125"/>
                  <a:pt x="432329" y="259975"/>
                </a:cubicBezTo>
                <a:cubicBezTo>
                  <a:pt x="437320" y="258895"/>
                  <a:pt x="442621" y="258016"/>
                  <a:pt x="447672" y="257879"/>
                </a:cubicBezTo>
                <a:cubicBezTo>
                  <a:pt x="470223" y="256809"/>
                  <a:pt x="486254" y="265543"/>
                  <a:pt x="502242" y="273572"/>
                </a:cubicBezTo>
                <a:cubicBezTo>
                  <a:pt x="558179" y="301436"/>
                  <a:pt x="607891" y="334326"/>
                  <a:pt x="659874" y="365516"/>
                </a:cubicBezTo>
                <a:cubicBezTo>
                  <a:pt x="711842" y="396471"/>
                  <a:pt x="772192" y="418818"/>
                  <a:pt x="829177" y="444421"/>
                </a:cubicBezTo>
                <a:cubicBezTo>
                  <a:pt x="960626" y="503711"/>
                  <a:pt x="1092650" y="562693"/>
                  <a:pt x="1231903" y="613682"/>
                </a:cubicBezTo>
                <a:cubicBezTo>
                  <a:pt x="1368099" y="663381"/>
                  <a:pt x="1823141" y="686561"/>
                  <a:pt x="1911736" y="685084"/>
                </a:cubicBezTo>
                <a:cubicBezTo>
                  <a:pt x="2024994" y="682992"/>
                  <a:pt x="2291986" y="655399"/>
                  <a:pt x="2564313" y="632143"/>
                </a:cubicBezTo>
                <a:cubicBezTo>
                  <a:pt x="2595089" y="629364"/>
                  <a:pt x="2625288" y="626893"/>
                  <a:pt x="2657304" y="624913"/>
                </a:cubicBezTo>
                <a:cubicBezTo>
                  <a:pt x="3564401" y="568191"/>
                  <a:pt x="4203594" y="276765"/>
                  <a:pt x="4235818" y="259339"/>
                </a:cubicBezTo>
                <a:cubicBezTo>
                  <a:pt x="4287616" y="231474"/>
                  <a:pt x="4460006" y="176429"/>
                  <a:pt x="4460331" y="176864"/>
                </a:cubicBezTo>
                <a:cubicBezTo>
                  <a:pt x="4464175" y="181144"/>
                  <a:pt x="4483735" y="184529"/>
                  <a:pt x="4499578" y="186791"/>
                </a:cubicBezTo>
                <a:lnTo>
                  <a:pt x="4514640" y="188841"/>
                </a:lnTo>
                <a:lnTo>
                  <a:pt x="4516523" y="189988"/>
                </a:lnTo>
                <a:cubicBezTo>
                  <a:pt x="4522035" y="190091"/>
                  <a:pt x="4521760" y="189857"/>
                  <a:pt x="4518126" y="189316"/>
                </a:cubicBezTo>
                <a:lnTo>
                  <a:pt x="4514640" y="188841"/>
                </a:lnTo>
                <a:lnTo>
                  <a:pt x="4511569" y="186970"/>
                </a:lnTo>
                <a:cubicBezTo>
                  <a:pt x="4510788" y="185226"/>
                  <a:pt x="4510719" y="182981"/>
                  <a:pt x="4510888" y="180943"/>
                </a:cubicBezTo>
                <a:cubicBezTo>
                  <a:pt x="4511690" y="170169"/>
                  <a:pt x="4517648" y="160906"/>
                  <a:pt x="4531865" y="155151"/>
                </a:cubicBezTo>
                <a:cubicBezTo>
                  <a:pt x="4545507" y="149703"/>
                  <a:pt x="4559473" y="144689"/>
                  <a:pt x="4573441" y="139676"/>
                </a:cubicBezTo>
                <a:cubicBezTo>
                  <a:pt x="4585075" y="135420"/>
                  <a:pt x="4593048" y="134454"/>
                  <a:pt x="4594964" y="145847"/>
                </a:cubicBezTo>
                <a:cubicBezTo>
                  <a:pt x="4596879" y="157242"/>
                  <a:pt x="4613452" y="160454"/>
                  <a:pt x="4623059" y="152410"/>
                </a:cubicBezTo>
                <a:cubicBezTo>
                  <a:pt x="4660632" y="120811"/>
                  <a:pt x="4705757" y="95654"/>
                  <a:pt x="4748356" y="68192"/>
                </a:cubicBezTo>
                <a:cubicBezTo>
                  <a:pt x="4778098" y="49168"/>
                  <a:pt x="4809406" y="31378"/>
                  <a:pt x="4833812" y="8017"/>
                </a:cubicBezTo>
                <a:cubicBezTo>
                  <a:pt x="4838299" y="3678"/>
                  <a:pt x="4842399" y="-2039"/>
                  <a:pt x="4850908" y="727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D72983D-AA12-40DD-85C5-3446C37D9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044" y="2090114"/>
            <a:ext cx="3382890" cy="24818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en-US" altLang="ko-KR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Load Balancer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327FD8-C1FC-79BA-6DF2-EA0BC129640F}"/>
              </a:ext>
            </a:extLst>
          </p:cNvPr>
          <p:cNvSpPr txBox="1"/>
          <p:nvPr/>
        </p:nvSpPr>
        <p:spPr>
          <a:xfrm>
            <a:off x="5285014" y="964850"/>
            <a:ext cx="6068786" cy="4928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ko-KR" altLang="en-US" sz="2000">
                <a:effectLst/>
              </a:rPr>
              <a:t>로드 밸런서는</a:t>
            </a:r>
            <a:r>
              <a:rPr lang="en-US" altLang="ko-KR" sz="2000">
                <a:effectLst/>
              </a:rPr>
              <a:t> </a:t>
            </a:r>
            <a:r>
              <a:rPr lang="ko-KR" altLang="en-US" sz="2000">
                <a:effectLst/>
              </a:rPr>
              <a:t>클라이언트 요청을 랜덤하게 여러 개의 백엔드</a:t>
            </a:r>
            <a:r>
              <a:rPr lang="en-US" altLang="ko-KR" sz="2000">
                <a:effectLst/>
              </a:rPr>
              <a:t> </a:t>
            </a:r>
            <a:r>
              <a:rPr lang="ko-KR" altLang="en-US" sz="2000">
                <a:effectLst/>
              </a:rPr>
              <a:t>서버에 분산하는 역할을 합니다</a:t>
            </a:r>
            <a:r>
              <a:rPr lang="en-US" altLang="ko-KR" sz="2000">
                <a:effectLst/>
              </a:rPr>
              <a:t>. </a:t>
            </a:r>
            <a:r>
              <a:rPr lang="ko-KR" altLang="en-US" sz="2000">
                <a:effectLst/>
              </a:rPr>
              <a:t>이를 통해 부하를 균등하게 분산하여 서버의 가용성과 성능을 향상시키는데 도움을 줍니다</a:t>
            </a:r>
            <a:r>
              <a:rPr lang="en-US" altLang="ko-KR" sz="2000">
                <a:effectLst/>
              </a:rPr>
              <a:t>. </a:t>
            </a:r>
            <a:r>
              <a:rPr lang="ko-KR" altLang="en-US" sz="2000">
                <a:effectLst/>
              </a:rPr>
              <a:t>로드 밸런서는</a:t>
            </a:r>
            <a:r>
              <a:rPr lang="en-US" altLang="ko-KR" sz="2000">
                <a:effectLst/>
              </a:rPr>
              <a:t> </a:t>
            </a:r>
            <a:r>
              <a:rPr lang="ko-KR" altLang="en-US" sz="2000">
                <a:effectLst/>
              </a:rPr>
              <a:t>선택된 백엔드</a:t>
            </a:r>
            <a:r>
              <a:rPr lang="en-US" altLang="ko-KR" sz="2000">
                <a:effectLst/>
              </a:rPr>
              <a:t> </a:t>
            </a:r>
            <a:r>
              <a:rPr lang="ko-KR" altLang="en-US" sz="2000">
                <a:effectLst/>
              </a:rPr>
              <a:t>서버로 요청을 랜덤하게 전달하며</a:t>
            </a:r>
            <a:r>
              <a:rPr lang="en-US" altLang="ko-KR" sz="2000">
                <a:effectLst/>
              </a:rPr>
              <a:t>, </a:t>
            </a:r>
            <a:r>
              <a:rPr lang="ko-KR" altLang="en-US" sz="2000">
                <a:effectLst/>
              </a:rPr>
              <a:t>작업이 균등하게 분산되어 처리하고</a:t>
            </a:r>
            <a:r>
              <a:rPr lang="en-US" altLang="ko-KR" sz="2000">
                <a:effectLst/>
              </a:rPr>
              <a:t>, </a:t>
            </a:r>
            <a:r>
              <a:rPr lang="ko-KR" altLang="en-US" sz="2000">
                <a:effectLst/>
              </a:rPr>
              <a:t>이를 통해 부하 분산과 성능 개선을 달성합니다</a:t>
            </a:r>
            <a:r>
              <a:rPr lang="en-US" altLang="ko-KR" sz="2000"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70693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7B5BD06-06F3-E24F-2DC8-8D31226FB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211" y="643467"/>
            <a:ext cx="3816178" cy="55710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FC1CB97-D5A6-EF37-479D-C4F4E0F6A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5592" y="1669420"/>
            <a:ext cx="5291667" cy="263260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12B7AD15-4DD1-A4A8-1262-404650AF45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5592" y="842973"/>
            <a:ext cx="3886400" cy="75568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EE02402-BA93-0828-D1E4-C98D5A4251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5592" y="4302023"/>
            <a:ext cx="3003704" cy="126371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2705B55-A290-86A0-E814-8FF0B36FE4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5592" y="5565738"/>
            <a:ext cx="3783641" cy="75000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1304E04-E2CF-7131-89D8-84E9814AE6CC}"/>
              </a:ext>
            </a:extLst>
          </p:cNvPr>
          <p:cNvSpPr txBox="1"/>
          <p:nvPr/>
        </p:nvSpPr>
        <p:spPr>
          <a:xfrm>
            <a:off x="0" y="-2864"/>
            <a:ext cx="16071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/>
              <a:t>SWAP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273083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BC06F8E2-97A3-3D36-8929-A2E4F679F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172" y="643467"/>
            <a:ext cx="4666454" cy="2543217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C6B86D6F-6BFE-9A1C-2371-2383978F8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316" y="1128225"/>
            <a:ext cx="4732940" cy="1573701"/>
          </a:xfrm>
          <a:prstGeom prst="rect">
            <a:avLst/>
          </a:prstGeom>
        </p:spPr>
      </p:pic>
      <p:cxnSp>
        <p:nvCxnSpPr>
          <p:cNvPr id="51" name="Straight Connector 42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44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>
            <a:extLst>
              <a:ext uri="{FF2B5EF4-FFF2-40B4-BE49-F238E27FC236}">
                <a16:creationId xmlns:a16="http://schemas.microsoft.com/office/drawing/2014/main" id="{433854CB-073D-F1AA-BBBA-6A0B77283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607" y="3671316"/>
            <a:ext cx="4427585" cy="254586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CD5A94F-F6B3-B4FB-B6C4-DAD7385DE1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7718" y="3671316"/>
            <a:ext cx="3714136" cy="255346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51C1E59F-FD2C-28EA-153E-BCA7F5174A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6005" y="4429063"/>
            <a:ext cx="4427585" cy="103036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A375850-0D7F-EDB2-9464-5274C78E3F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33070"/>
            <a:ext cx="3723468" cy="73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884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A3AD52C-9371-7E4D-2226-452325F2B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58161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E430FB1-2BD5-FD3E-5F5B-9558C7F87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9080" y="4931878"/>
            <a:ext cx="5493725" cy="168079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5A71678-67DA-CCD4-F95A-FA953A545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2049" y="4126319"/>
            <a:ext cx="4178515" cy="6794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A749D6-9F2D-088C-885E-E70E8F59002D}"/>
              </a:ext>
            </a:extLst>
          </p:cNvPr>
          <p:cNvSpPr txBox="1"/>
          <p:nvPr/>
        </p:nvSpPr>
        <p:spPr>
          <a:xfrm>
            <a:off x="0" y="910459"/>
            <a:ext cx="464756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highlight>
                  <a:srgbClr val="C0C0C0"/>
                </a:highlight>
              </a:rPr>
              <a:t>- </a:t>
            </a:r>
            <a:r>
              <a:rPr lang="ko-KR" altLang="en-US" sz="1400" dirty="0" err="1">
                <a:highlight>
                  <a:srgbClr val="C0C0C0"/>
                </a:highlight>
              </a:rPr>
              <a:t>git</a:t>
            </a:r>
            <a:r>
              <a:rPr lang="ko-KR" altLang="en-US" sz="1400" dirty="0">
                <a:highlight>
                  <a:srgbClr val="C0C0C0"/>
                </a:highlight>
              </a:rPr>
              <a:t> </a:t>
            </a:r>
            <a:r>
              <a:rPr lang="ko-KR" altLang="en-US" sz="1400" dirty="0" err="1">
                <a:highlight>
                  <a:srgbClr val="C0C0C0"/>
                </a:highlight>
              </a:rPr>
              <a:t>clone</a:t>
            </a:r>
            <a:r>
              <a:rPr lang="ko-KR" altLang="en-US" sz="1400" dirty="0">
                <a:highlight>
                  <a:srgbClr val="C0C0C0"/>
                </a:highlight>
              </a:rPr>
              <a:t> https://github.com/Azure-Samples/php-docs-hello-world</a:t>
            </a:r>
          </a:p>
          <a:p>
            <a:r>
              <a:rPr lang="ko-KR" altLang="en-US" sz="1400" dirty="0">
                <a:highlight>
                  <a:srgbClr val="C0C0C0"/>
                </a:highlight>
              </a:rPr>
              <a:t>- </a:t>
            </a:r>
            <a:r>
              <a:rPr lang="ko-KR" altLang="en-US" sz="1400" dirty="0" err="1">
                <a:highlight>
                  <a:srgbClr val="C0C0C0"/>
                </a:highlight>
              </a:rPr>
              <a:t>git</a:t>
            </a:r>
            <a:r>
              <a:rPr lang="ko-KR" altLang="en-US" sz="1400" dirty="0">
                <a:highlight>
                  <a:srgbClr val="C0C0C0"/>
                </a:highlight>
              </a:rPr>
              <a:t> </a:t>
            </a:r>
            <a:r>
              <a:rPr lang="ko-KR" altLang="en-US" sz="1400" dirty="0" err="1">
                <a:highlight>
                  <a:srgbClr val="C0C0C0"/>
                </a:highlight>
              </a:rPr>
              <a:t>remote</a:t>
            </a:r>
            <a:r>
              <a:rPr lang="ko-KR" altLang="en-US" sz="1400" dirty="0">
                <a:highlight>
                  <a:srgbClr val="C0C0C0"/>
                </a:highlight>
              </a:rPr>
              <a:t> </a:t>
            </a:r>
            <a:r>
              <a:rPr lang="ko-KR" altLang="en-US" sz="1400" dirty="0" err="1">
                <a:highlight>
                  <a:srgbClr val="C0C0C0"/>
                </a:highlight>
              </a:rPr>
              <a:t>add</a:t>
            </a:r>
            <a:r>
              <a:rPr lang="ko-KR" altLang="en-US" sz="1400" dirty="0">
                <a:highlight>
                  <a:srgbClr val="C0C0C0"/>
                </a:highlight>
              </a:rPr>
              <a:t> clairare@outlook.com https://gitpushwebapp-deployslots.scm.azurewebsites.net:443/gitpushwebapp.git</a:t>
            </a:r>
          </a:p>
          <a:p>
            <a:r>
              <a:rPr lang="ko-KR" altLang="en-US" sz="1400" dirty="0">
                <a:highlight>
                  <a:srgbClr val="C0C0C0"/>
                </a:highlight>
              </a:rPr>
              <a:t>- </a:t>
            </a:r>
            <a:r>
              <a:rPr lang="ko-KR" altLang="en-US" sz="1400" dirty="0" err="1">
                <a:highlight>
                  <a:srgbClr val="C0C0C0"/>
                </a:highlight>
              </a:rPr>
              <a:t>git</a:t>
            </a:r>
            <a:r>
              <a:rPr lang="ko-KR" altLang="en-US" sz="1400" dirty="0">
                <a:highlight>
                  <a:srgbClr val="C0C0C0"/>
                </a:highlight>
              </a:rPr>
              <a:t> </a:t>
            </a:r>
            <a:r>
              <a:rPr lang="ko-KR" altLang="en-US" sz="1400" dirty="0" err="1">
                <a:highlight>
                  <a:srgbClr val="C0C0C0"/>
                </a:highlight>
              </a:rPr>
              <a:t>remote</a:t>
            </a:r>
            <a:endParaRPr lang="ko-KR" altLang="en-US" sz="1400" dirty="0">
              <a:highlight>
                <a:srgbClr val="C0C0C0"/>
              </a:highlight>
            </a:endParaRPr>
          </a:p>
          <a:p>
            <a:r>
              <a:rPr lang="ko-KR" altLang="en-US" sz="1400" dirty="0">
                <a:highlight>
                  <a:srgbClr val="C0C0C0"/>
                </a:highlight>
              </a:rPr>
              <a:t>- </a:t>
            </a:r>
            <a:r>
              <a:rPr lang="ko-KR" altLang="en-US" sz="1400" dirty="0" err="1">
                <a:highlight>
                  <a:srgbClr val="C0C0C0"/>
                </a:highlight>
              </a:rPr>
              <a:t>git</a:t>
            </a:r>
            <a:r>
              <a:rPr lang="ko-KR" altLang="en-US" sz="1400" dirty="0">
                <a:highlight>
                  <a:srgbClr val="C0C0C0"/>
                </a:highlight>
              </a:rPr>
              <a:t> </a:t>
            </a:r>
            <a:r>
              <a:rPr lang="ko-KR" altLang="en-US" sz="1400" dirty="0" err="1">
                <a:highlight>
                  <a:srgbClr val="C0C0C0"/>
                </a:highlight>
              </a:rPr>
              <a:t>push</a:t>
            </a:r>
            <a:r>
              <a:rPr lang="ko-KR" altLang="en-US" sz="1400" dirty="0">
                <a:highlight>
                  <a:srgbClr val="C0C0C0"/>
                </a:highlight>
              </a:rPr>
              <a:t> clairare@outlook.com </a:t>
            </a:r>
            <a:r>
              <a:rPr lang="ko-KR" altLang="en-US" sz="1400" dirty="0" err="1">
                <a:highlight>
                  <a:srgbClr val="C0C0C0"/>
                </a:highlight>
              </a:rPr>
              <a:t>master</a:t>
            </a:r>
            <a:endParaRPr lang="ko-KR" altLang="en-US" sz="1400" dirty="0">
              <a:highlight>
                <a:srgbClr val="C0C0C0"/>
              </a:highlight>
            </a:endParaRPr>
          </a:p>
          <a:p>
            <a:r>
              <a:rPr lang="ko-KR" altLang="en-US" sz="1400" dirty="0">
                <a:highlight>
                  <a:srgbClr val="C0C0C0"/>
                </a:highlight>
              </a:rPr>
              <a:t>(</a:t>
            </a:r>
            <a:r>
              <a:rPr lang="ko-KR" altLang="en-US" sz="1400" dirty="0" err="1">
                <a:highlight>
                  <a:srgbClr val="C0C0C0"/>
                </a:highlight>
              </a:rPr>
              <a:t>login</a:t>
            </a:r>
            <a:r>
              <a:rPr lang="ko-KR" altLang="en-US" sz="1400" dirty="0">
                <a:highlight>
                  <a:srgbClr val="C0C0C0"/>
                </a:highlight>
              </a:rPr>
              <a:t> -&gt; </a:t>
            </a:r>
            <a:r>
              <a:rPr lang="ko-KR" altLang="en-US" sz="1400" dirty="0" err="1">
                <a:highlight>
                  <a:srgbClr val="C0C0C0"/>
                </a:highlight>
              </a:rPr>
              <a:t>username</a:t>
            </a:r>
            <a:r>
              <a:rPr lang="ko-KR" altLang="en-US" sz="1400" dirty="0">
                <a:highlight>
                  <a:srgbClr val="C0C0C0"/>
                </a:highlight>
              </a:rPr>
              <a:t>: yuna24, </a:t>
            </a:r>
            <a:r>
              <a:rPr lang="ko-KR" altLang="en-US" sz="1400" dirty="0" err="1">
                <a:highlight>
                  <a:srgbClr val="C0C0C0"/>
                </a:highlight>
              </a:rPr>
              <a:t>passwd</a:t>
            </a:r>
            <a:r>
              <a:rPr lang="ko-KR" altLang="en-US" sz="1400" dirty="0">
                <a:highlight>
                  <a:srgbClr val="C0C0C0"/>
                </a:highlight>
              </a:rPr>
              <a:t>: P@ssw0rd1234)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87546CD-26AC-A576-EBDC-8EB3D5B46F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306" y="245327"/>
            <a:ext cx="6069982" cy="29662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2A99AC2-227C-C3AF-C861-7198DD9D05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0564" y="3337625"/>
            <a:ext cx="2362321" cy="269331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F1ABC5F-3E6F-E074-7FFB-845D0A8574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08232" y="1643020"/>
            <a:ext cx="1772402" cy="156853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E9389E0-E601-57E6-60EA-58770E5A52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12695" y="5997938"/>
            <a:ext cx="3391074" cy="647733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0A4551CD-B71A-C2C6-AFEA-F0EA4479881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82613" y="3625661"/>
            <a:ext cx="2404062" cy="105861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265E3AF-455A-D880-AA89-BF11259E7E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16631" y="4931878"/>
            <a:ext cx="3073948" cy="92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5313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EB89E2-3930-A3B9-CFB8-3A659A283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216" y="597602"/>
            <a:ext cx="4721475" cy="423528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D948C9C-334E-880C-783D-C1B3019D5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475" y="4107445"/>
            <a:ext cx="4056069" cy="89501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70D6A5F-40F7-C469-A32B-C5DD6A792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1216" y="5068950"/>
            <a:ext cx="4521432" cy="76203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21AD96F-3E53-98C9-6039-772DA47DB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1216" y="5834229"/>
            <a:ext cx="7910945" cy="27023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ED73073-7254-71C1-D8AC-AF5E5EF1E7FD}"/>
              </a:ext>
            </a:extLst>
          </p:cNvPr>
          <p:cNvSpPr txBox="1"/>
          <p:nvPr/>
        </p:nvSpPr>
        <p:spPr>
          <a:xfrm>
            <a:off x="0" y="-20300"/>
            <a:ext cx="36322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/>
              <a:t>AAD(Authentication)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1927827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A4420E86-E8F2-AC5C-81B8-E8CFDCEB0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15960"/>
            <a:ext cx="3278292" cy="2279674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A71D5E32-F74F-45E5-ABE4-4ABEB54B1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493" y="996515"/>
            <a:ext cx="3743538" cy="191856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6EDF2B5-E4CB-6273-374A-4BED417E86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8764" y="725393"/>
            <a:ext cx="3239769" cy="246080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A2920C0C-7BC3-BB46-3469-6DDB7B70E5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67" y="3840849"/>
            <a:ext cx="3278292" cy="212269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80D7EF03-EA81-67E9-F5AB-A7EBC76D0A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3494" y="3924501"/>
            <a:ext cx="3743538" cy="1974716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464B798C-F5B9-1913-DBD5-5FCE687124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17321" y="3589863"/>
            <a:ext cx="2022653" cy="264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075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893CAE-6925-94D5-D347-7B60AEB9B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562" y="4606540"/>
            <a:ext cx="5875936" cy="66105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0CB1C24-36F0-56AF-0196-16A6DB9A6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562" y="5190592"/>
            <a:ext cx="6046424" cy="102394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37474F4-4B94-77E8-3584-6AD371F38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6274" y="4170150"/>
            <a:ext cx="988238" cy="38785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27FB4A1-D917-FD6B-87AD-AD3786E027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6274" y="643467"/>
            <a:ext cx="3144178" cy="352668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0B02493-8294-97FC-9206-6C6E783C3C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3974" y="643467"/>
            <a:ext cx="2723012" cy="158889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0D7D02C-3AF8-AE51-D42B-7BC2892E4B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4171" y="2280895"/>
            <a:ext cx="2600531" cy="98226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5D80BCD-C5B5-B858-0AFC-A7510EBC42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61111" y="4170934"/>
            <a:ext cx="2695054" cy="472683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60AA534-A263-FA5E-43B7-961602057BE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09268" y="5352627"/>
            <a:ext cx="2582169" cy="5259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8C1F0C1-7195-3EEB-DBE6-36183B732EF1}"/>
              </a:ext>
            </a:extLst>
          </p:cNvPr>
          <p:cNvSpPr txBox="1"/>
          <p:nvPr/>
        </p:nvSpPr>
        <p:spPr>
          <a:xfrm>
            <a:off x="7820508" y="1437915"/>
            <a:ext cx="373391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1200" dirty="0">
              <a:highlight>
                <a:srgbClr val="FFFF00"/>
              </a:highlight>
            </a:endParaRPr>
          </a:p>
          <a:p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회사 도메인으로 바꾸는 작업을 하려면 </a:t>
            </a:r>
            <a:r>
              <a:rPr lang="en-US" altLang="ko-KR" sz="1200" b="0" i="0" dirty="0" err="1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cname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을 사용하는 것이 일반적입니다</a:t>
            </a:r>
            <a:r>
              <a:rPr lang="en-US" altLang="ko-KR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. </a:t>
            </a:r>
            <a:r>
              <a:rPr lang="en-US" altLang="ko-KR" sz="1200" b="0" i="0" dirty="0" err="1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cname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을 사용하면 기존 도메인과 새 도메인을 연결할 수 있습니다</a:t>
            </a:r>
            <a:r>
              <a:rPr lang="en-US" altLang="ko-KR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. 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하지만 </a:t>
            </a:r>
            <a:r>
              <a:rPr lang="en-US" altLang="ko-KR" sz="1200" b="0" i="0" dirty="0" err="1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cname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이 작동하지 않는다면 </a:t>
            </a:r>
            <a:r>
              <a:rPr lang="en-US" altLang="ko-KR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custom domain 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작업이 필요합니다</a:t>
            </a:r>
            <a:r>
              <a:rPr lang="en-US" altLang="ko-KR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. 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이 경우에는 </a:t>
            </a:r>
            <a:r>
              <a:rPr lang="en-US" altLang="ko-KR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DNS 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레코드를 수정해야 합니다</a:t>
            </a:r>
            <a:r>
              <a:rPr lang="en-US" altLang="ko-KR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. DNS 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레코드를 수정하려면 </a:t>
            </a:r>
            <a:r>
              <a:rPr lang="en-US" altLang="ko-KR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DNS 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서버에 로그인해야 합니다</a:t>
            </a:r>
            <a:r>
              <a:rPr lang="en-US" altLang="ko-KR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. 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공인된 </a:t>
            </a:r>
            <a:r>
              <a:rPr lang="en-US" altLang="ko-KR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DNS 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서버에 로그인한 후에는 </a:t>
            </a:r>
            <a:r>
              <a:rPr lang="en-US" altLang="ko-KR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DNS </a:t>
            </a:r>
            <a:r>
              <a:rPr lang="ko-KR" altLang="en-US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레코드를 수정하고 새 도메인을 생성해야 합니다</a:t>
            </a:r>
            <a:r>
              <a:rPr lang="en-US" altLang="ko-KR" sz="1200" b="0" i="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-apple-system"/>
              </a:rPr>
              <a:t>.</a:t>
            </a:r>
          </a:p>
          <a:p>
            <a:endParaRPr lang="en-US" altLang="ko-KR" sz="1200" b="0" i="0" dirty="0">
              <a:solidFill>
                <a:srgbClr val="111111"/>
              </a:solidFill>
              <a:effectLst/>
              <a:highlight>
                <a:srgbClr val="FFFF00"/>
              </a:highlight>
              <a:latin typeface="-apple-system"/>
            </a:endParaRPr>
          </a:p>
          <a:p>
            <a:r>
              <a:rPr lang="en-US" altLang="ko-KR" sz="1200" dirty="0">
                <a:solidFill>
                  <a:srgbClr val="111111"/>
                </a:solidFill>
                <a:highlight>
                  <a:srgbClr val="FFFF00"/>
                </a:highlight>
                <a:latin typeface="-apple-system"/>
              </a:rPr>
              <a:t>(</a:t>
            </a:r>
            <a:r>
              <a:rPr lang="ko-KR" altLang="en-US" sz="1200" dirty="0">
                <a:highlight>
                  <a:srgbClr val="FFFF00"/>
                </a:highlight>
              </a:rPr>
              <a:t>DNS 서버가 공인된 것이란, 해당 DNS 서버가 인터넷에서 사용 가능한 DNS 서버로 등록되어 있음을 의미합니다. 이는 해당 DNS 서버가 인터넷에서 사용 가능하며, 다른 DNS 서버에서 쿼리를 수행할 수 있음을 의미합니다.</a:t>
            </a:r>
            <a:r>
              <a:rPr lang="en-US" altLang="ko-KR" sz="1200" dirty="0">
                <a:highlight>
                  <a:srgbClr val="FFFF00"/>
                </a:highlight>
              </a:rPr>
              <a:t>)</a:t>
            </a:r>
            <a:endParaRPr lang="ko-KR" altLang="en-US" sz="1200" dirty="0">
              <a:highlight>
                <a:srgbClr val="FFFF00"/>
              </a:highlight>
            </a:endParaRPr>
          </a:p>
          <a:p>
            <a:endParaRPr lang="ko-KR" altLang="en-US" sz="1200" dirty="0"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EAF578-5923-9682-2F1A-CCA1949D4DA2}"/>
              </a:ext>
            </a:extLst>
          </p:cNvPr>
          <p:cNvSpPr txBox="1"/>
          <p:nvPr/>
        </p:nvSpPr>
        <p:spPr>
          <a:xfrm>
            <a:off x="108609" y="64561"/>
            <a:ext cx="145915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CUSTOM DOMAIN</a:t>
            </a:r>
          </a:p>
        </p:txBody>
      </p:sp>
    </p:spTree>
    <p:extLst>
      <p:ext uri="{BB962C8B-B14F-4D97-AF65-F5344CB8AC3E}">
        <p14:creationId xmlns:p14="http://schemas.microsoft.com/office/powerpoint/2010/main" val="31662843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04CB74-C01E-40FE-050B-1AEE1B246E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Azure Container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E69299-862D-1C83-5AAD-6B4AFECD25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4400" dirty="0"/>
              <a:t>Registry / Instance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5007549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ABBCCAA-0E93-D83F-FCD4-F7709318E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435" y="715805"/>
            <a:ext cx="2548250" cy="92170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4C9FB0A-F165-58CD-CF72-6CF809270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5690" y="3370359"/>
            <a:ext cx="3118108" cy="284417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7A13DAF-3FC0-16C7-D3CF-2ED8871C13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0657" y="1713307"/>
            <a:ext cx="2591028" cy="55408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996A361-963E-B58E-08CD-622962FFC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5689" y="643467"/>
            <a:ext cx="3118108" cy="236589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BB39242-71DF-35A1-D275-7D79ED48B6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3436" y="2316165"/>
            <a:ext cx="2638253" cy="137556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D71F94B-F6FA-B39F-0B0D-1E885F74D2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3435" y="3740496"/>
            <a:ext cx="1620977" cy="123569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AC2701D-BA92-1DEA-B296-6DAF9465D9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17524" y="5319441"/>
            <a:ext cx="4328717" cy="55408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77500ECE-48CD-6C3F-A628-E56CC718815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31302" y="3691726"/>
            <a:ext cx="3085009" cy="140958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6820A0A-C841-810F-D3D9-BF49F34BD8A9}"/>
              </a:ext>
            </a:extLst>
          </p:cNvPr>
          <p:cNvSpPr txBox="1"/>
          <p:nvPr/>
        </p:nvSpPr>
        <p:spPr>
          <a:xfrm>
            <a:off x="7971689" y="1564990"/>
            <a:ext cx="1886692" cy="21267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777240">
              <a:spcAft>
                <a:spcPts val="600"/>
              </a:spcAft>
            </a:pPr>
            <a:r>
              <a:rPr lang="en-US" altLang="ko-KR" sz="1020" kern="1200" dirty="0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- </a:t>
            </a:r>
            <a:r>
              <a:rPr lang="ko-KR" altLang="en-US" sz="1020" kern="1200" dirty="0" err="1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registryname</a:t>
            </a:r>
            <a:r>
              <a:rPr lang="ko-KR" altLang="en-US" sz="1020" kern="1200" dirty="0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: </a:t>
            </a:r>
            <a:r>
              <a:rPr lang="ko-KR" altLang="en-US" sz="1020" kern="1200" dirty="0" err="1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registrybox</a:t>
            </a:r>
            <a:endParaRPr lang="ko-KR" altLang="en-US" sz="1020" kern="1200" dirty="0">
              <a:solidFill>
                <a:schemeClr val="tx1"/>
              </a:solidFill>
              <a:highlight>
                <a:srgbClr val="C0C0C0"/>
              </a:highlight>
              <a:latin typeface="+mn-lt"/>
              <a:ea typeface="+mn-ea"/>
              <a:cs typeface="+mn-cs"/>
            </a:endParaRPr>
          </a:p>
          <a:p>
            <a:pPr defTabSz="777240">
              <a:spcAft>
                <a:spcPts val="600"/>
              </a:spcAft>
            </a:pPr>
            <a:r>
              <a:rPr lang="en-US" altLang="ko-KR" sz="1020" kern="1200" dirty="0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- </a:t>
            </a:r>
            <a:r>
              <a:rPr lang="ko-KR" altLang="en-US" sz="1020" kern="1200" dirty="0" err="1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loginserver</a:t>
            </a:r>
            <a:r>
              <a:rPr lang="ko-KR" altLang="en-US" sz="1020" kern="1200" dirty="0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: registrybox.azurecr.io</a:t>
            </a:r>
          </a:p>
          <a:p>
            <a:pPr defTabSz="777240">
              <a:spcAft>
                <a:spcPts val="600"/>
              </a:spcAft>
            </a:pPr>
            <a:r>
              <a:rPr lang="ko-KR" altLang="en-US" sz="1020" kern="1200" dirty="0" err="1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username</a:t>
            </a:r>
            <a:r>
              <a:rPr lang="ko-KR" altLang="en-US" sz="1020" kern="1200" dirty="0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: </a:t>
            </a:r>
            <a:r>
              <a:rPr lang="ko-KR" altLang="en-US" sz="1020" kern="1200" dirty="0" err="1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registrybox</a:t>
            </a:r>
            <a:endParaRPr lang="ko-KR" altLang="en-US" sz="1020" kern="1200" dirty="0">
              <a:solidFill>
                <a:schemeClr val="tx1"/>
              </a:solidFill>
              <a:highlight>
                <a:srgbClr val="C0C0C0"/>
              </a:highlight>
              <a:latin typeface="+mn-lt"/>
              <a:ea typeface="+mn-ea"/>
              <a:cs typeface="+mn-cs"/>
            </a:endParaRPr>
          </a:p>
          <a:p>
            <a:pPr defTabSz="777240">
              <a:spcAft>
                <a:spcPts val="600"/>
              </a:spcAft>
            </a:pPr>
            <a:r>
              <a:rPr lang="en-US" altLang="ko-KR" sz="1020" kern="1200" dirty="0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- </a:t>
            </a:r>
            <a:r>
              <a:rPr lang="ko-KR" altLang="en-US" sz="1020" kern="1200" dirty="0" err="1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passwd</a:t>
            </a:r>
            <a:r>
              <a:rPr lang="ko-KR" altLang="en-US" sz="1020" kern="1200" dirty="0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: eDjGn2k87rIEHt19mXBg+kcd2L9Vh8ZorHZaCR5mal+ACRCJlDIJ</a:t>
            </a:r>
          </a:p>
          <a:p>
            <a:pPr defTabSz="777240">
              <a:spcAft>
                <a:spcPts val="600"/>
              </a:spcAft>
            </a:pPr>
            <a:r>
              <a:rPr lang="ko-KR" altLang="en-US" sz="1020" kern="1200" dirty="0">
                <a:solidFill>
                  <a:schemeClr val="tx1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5z431Kg5usOhTgXWaHvCYnssmCeieY3hQ5paOjNSvE+ACRAJXEU0</a:t>
            </a:r>
            <a:endParaRPr lang="ko-KR" altLang="en-US" sz="1200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448648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4D0B469-6C98-B083-05E5-DB8098173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996" y="0"/>
            <a:ext cx="418693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FE4D57B-0690-FF3B-1285-CCB06BB3D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5863" y="428497"/>
            <a:ext cx="2546993" cy="94886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F1226A4-43B9-90CC-6E0C-5E15E098F8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814" y="2268027"/>
            <a:ext cx="5091707" cy="279757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B866159-6D7C-80DD-ADD1-AAE184D66F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0329" y="5089584"/>
            <a:ext cx="7290175" cy="133991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E795B2B-026F-058B-42C7-075C1D6266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0329" y="1515552"/>
            <a:ext cx="7686675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265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ECBA2C-E499-B820-4209-5A956B0436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Azure Kubernetes Service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909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0FC9A05-A725-7E23-D175-E85F2D581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580" y="643466"/>
            <a:ext cx="4526490" cy="5571066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4AAF7B08-8616-C09A-7146-62B9CA32B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072" y="643467"/>
            <a:ext cx="342620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7920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DB050D4-3CA9-55F2-C835-E84F63C5E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101387" cy="326003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1CC7C05-A2D6-5FE6-2930-841DB15E3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348" y="0"/>
            <a:ext cx="1568531" cy="52072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7645773-BD61-D7DD-9069-3CA2C06D9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1182" y="66579"/>
            <a:ext cx="3875410" cy="214157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D8287DA-E085-E63B-EBC5-FA6EB1D714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1181" y="2209592"/>
            <a:ext cx="3875411" cy="191840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7EA7EC5-5DA2-301E-4F2E-F76A5DDF49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182" y="4129593"/>
            <a:ext cx="4918364" cy="30942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FA0EF2C-1220-3763-C29A-28ECDF262B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21182" y="4442218"/>
            <a:ext cx="4918364" cy="89361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53BB0CA-A42A-E740-D849-751EE8E1C3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95" y="4816431"/>
            <a:ext cx="3205285" cy="1967344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8D6344A-D7C9-17B5-B20C-C6F6E3BF62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96592" y="1458023"/>
            <a:ext cx="3405983" cy="141655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0F9A60A-4A37-39C1-472D-36974FB7B393}"/>
              </a:ext>
            </a:extLst>
          </p:cNvPr>
          <p:cNvSpPr txBox="1"/>
          <p:nvPr/>
        </p:nvSpPr>
        <p:spPr>
          <a:xfrm>
            <a:off x="8439958" y="1856630"/>
            <a:ext cx="3752042" cy="5001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 err="1">
                <a:highlight>
                  <a:srgbClr val="C0C0C0"/>
                </a:highlight>
              </a:rPr>
              <a:t>az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aks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get-credentials</a:t>
            </a:r>
            <a:r>
              <a:rPr lang="ko-KR" altLang="en-US" sz="1100" dirty="0">
                <a:highlight>
                  <a:srgbClr val="C0C0C0"/>
                </a:highlight>
              </a:rPr>
              <a:t> -</a:t>
            </a:r>
            <a:r>
              <a:rPr lang="ko-KR" altLang="en-US" sz="1100" dirty="0" err="1">
                <a:highlight>
                  <a:srgbClr val="C0C0C0"/>
                </a:highlight>
              </a:rPr>
              <a:t>n</a:t>
            </a:r>
            <a:r>
              <a:rPr lang="ko-KR" altLang="en-US" sz="1100" dirty="0">
                <a:highlight>
                  <a:srgbClr val="C0C0C0"/>
                </a:highlight>
              </a:rPr>
              <a:t> k8scluster -</a:t>
            </a:r>
            <a:r>
              <a:rPr lang="ko-KR" altLang="en-US" sz="1100" dirty="0" err="1">
                <a:highlight>
                  <a:srgbClr val="C0C0C0"/>
                </a:highlight>
              </a:rPr>
              <a:t>g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kubernetesRG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pod</a:t>
            </a:r>
            <a:r>
              <a:rPr lang="ko-KR" altLang="en-US" sz="1100" dirty="0">
                <a:highlight>
                  <a:srgbClr val="C0C0C0"/>
                </a:highlight>
              </a:rPr>
              <a:t> -</a:t>
            </a:r>
            <a:r>
              <a:rPr lang="ko-KR" altLang="en-US" sz="1100" dirty="0" err="1">
                <a:highlight>
                  <a:srgbClr val="C0C0C0"/>
                </a:highlight>
              </a:rPr>
              <a:t>A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create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deployment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mynginxdemos</a:t>
            </a:r>
            <a:r>
              <a:rPr lang="ko-KR" altLang="en-US" sz="1100" dirty="0">
                <a:highlight>
                  <a:srgbClr val="C0C0C0"/>
                </a:highlight>
              </a:rPr>
              <a:t> --</a:t>
            </a:r>
            <a:r>
              <a:rPr lang="ko-KR" altLang="en-US" sz="1100" dirty="0" err="1">
                <a:highlight>
                  <a:srgbClr val="C0C0C0"/>
                </a:highlight>
              </a:rPr>
              <a:t>image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jesuswithme</a:t>
            </a:r>
            <a:r>
              <a:rPr lang="ko-KR" altLang="en-US" sz="1100" dirty="0">
                <a:highlight>
                  <a:srgbClr val="C0C0C0"/>
                </a:highlight>
              </a:rPr>
              <a:t>/</a:t>
            </a:r>
            <a:r>
              <a:rPr lang="ko-KR" altLang="en-US" sz="1100" dirty="0" err="1">
                <a:highlight>
                  <a:srgbClr val="C0C0C0"/>
                </a:highlight>
              </a:rPr>
              <a:t>nginxdemos</a:t>
            </a:r>
            <a:r>
              <a:rPr lang="ko-KR" altLang="en-US" sz="1100" dirty="0">
                <a:highlight>
                  <a:srgbClr val="C0C0C0"/>
                </a:highlight>
              </a:rPr>
              <a:t> --</a:t>
            </a:r>
            <a:r>
              <a:rPr lang="ko-KR" altLang="en-US" sz="1100" dirty="0" err="1">
                <a:highlight>
                  <a:srgbClr val="C0C0C0"/>
                </a:highlight>
              </a:rPr>
              <a:t>replicas</a:t>
            </a:r>
            <a:r>
              <a:rPr lang="ko-KR" altLang="en-US" sz="1100" dirty="0">
                <a:highlight>
                  <a:srgbClr val="C0C0C0"/>
                </a:highlight>
              </a:rPr>
              <a:t> 4</a:t>
            </a: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pod</a:t>
            </a:r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pod</a:t>
            </a:r>
            <a:r>
              <a:rPr lang="ko-KR" altLang="en-US" sz="1100" dirty="0">
                <a:highlight>
                  <a:srgbClr val="C0C0C0"/>
                </a:highlight>
              </a:rPr>
              <a:t> -</a:t>
            </a:r>
            <a:r>
              <a:rPr lang="ko-KR" altLang="en-US" sz="1100" dirty="0" err="1">
                <a:highlight>
                  <a:srgbClr val="C0C0C0"/>
                </a:highlight>
              </a:rPr>
              <a:t>o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wide</a:t>
            </a:r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create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service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loadbalancer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mynginxdemos</a:t>
            </a:r>
            <a:r>
              <a:rPr lang="ko-KR" altLang="en-US" sz="1100" dirty="0">
                <a:highlight>
                  <a:srgbClr val="C0C0C0"/>
                </a:highlight>
              </a:rPr>
              <a:t> --</a:t>
            </a:r>
            <a:r>
              <a:rPr lang="ko-KR" altLang="en-US" sz="1100" dirty="0" err="1">
                <a:highlight>
                  <a:srgbClr val="C0C0C0"/>
                </a:highlight>
              </a:rPr>
              <a:t>tcp</a:t>
            </a:r>
            <a:r>
              <a:rPr lang="ko-KR" altLang="en-US" sz="1100" dirty="0">
                <a:highlight>
                  <a:srgbClr val="C0C0C0"/>
                </a:highlight>
              </a:rPr>
              <a:t> 80:80 </a:t>
            </a:r>
            <a:r>
              <a:rPr lang="ko-KR" altLang="en-US" sz="1100" dirty="0" err="1">
                <a:highlight>
                  <a:srgbClr val="C0C0C0"/>
                </a:highlight>
              </a:rPr>
              <a:t>외부포트:내부포트</a:t>
            </a:r>
            <a:r>
              <a:rPr lang="ko-KR" altLang="en-US" sz="1100" dirty="0">
                <a:highlight>
                  <a:srgbClr val="C0C0C0"/>
                </a:highlight>
              </a:rPr>
              <a:t>(</a:t>
            </a:r>
            <a:r>
              <a:rPr lang="ko-KR" altLang="en-US" sz="1100" dirty="0" err="1">
                <a:highlight>
                  <a:srgbClr val="C0C0C0"/>
                </a:highlight>
              </a:rPr>
              <a:t>프론트:백엔드</a:t>
            </a:r>
            <a:r>
              <a:rPr lang="ko-KR" altLang="en-US" sz="1100" dirty="0">
                <a:highlight>
                  <a:srgbClr val="C0C0C0"/>
                </a:highlight>
              </a:rPr>
              <a:t>)</a:t>
            </a: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service</a:t>
            </a:r>
            <a:endParaRPr lang="ko-KR" altLang="en-US" sz="1100" dirty="0">
              <a:highlight>
                <a:srgbClr val="C0C0C0"/>
              </a:highlight>
            </a:endParaRPr>
          </a:p>
          <a:p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az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aks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scale</a:t>
            </a:r>
            <a:r>
              <a:rPr lang="ko-KR" altLang="en-US" sz="1100" dirty="0">
                <a:highlight>
                  <a:srgbClr val="C0C0C0"/>
                </a:highlight>
              </a:rPr>
              <a:t> -</a:t>
            </a:r>
            <a:r>
              <a:rPr lang="ko-KR" altLang="en-US" sz="1100" dirty="0" err="1">
                <a:highlight>
                  <a:srgbClr val="C0C0C0"/>
                </a:highlight>
              </a:rPr>
              <a:t>n</a:t>
            </a:r>
            <a:r>
              <a:rPr lang="ko-KR" altLang="en-US" sz="1100" dirty="0">
                <a:highlight>
                  <a:srgbClr val="C0C0C0"/>
                </a:highlight>
              </a:rPr>
              <a:t> k8scluster -</a:t>
            </a:r>
            <a:r>
              <a:rPr lang="ko-KR" altLang="en-US" sz="1100" dirty="0" err="1">
                <a:highlight>
                  <a:srgbClr val="C0C0C0"/>
                </a:highlight>
              </a:rPr>
              <a:t>g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kubernetesRG</a:t>
            </a:r>
            <a:r>
              <a:rPr lang="ko-KR" altLang="en-US" sz="1100" dirty="0">
                <a:highlight>
                  <a:srgbClr val="C0C0C0"/>
                </a:highlight>
              </a:rPr>
              <a:t> -c 1 클러스터 수 </a:t>
            </a:r>
            <a:r>
              <a:rPr lang="en-US" altLang="ko-KR" sz="1100" dirty="0">
                <a:highlight>
                  <a:srgbClr val="C0C0C0"/>
                </a:highlight>
              </a:rPr>
              <a:t>1 (</a:t>
            </a:r>
            <a:r>
              <a:rPr lang="en-US" altLang="ko-KR" sz="1100" b="0" i="0" dirty="0">
                <a:solidFill>
                  <a:srgbClr val="374151"/>
                </a:solidFill>
                <a:effectLst/>
                <a:highlight>
                  <a:srgbClr val="C0C0C0"/>
                </a:highlight>
                <a:latin typeface="Söhne"/>
              </a:rPr>
              <a:t>JSON </a:t>
            </a:r>
            <a:r>
              <a:rPr lang="ko-KR" altLang="en-US" sz="1100" b="0" i="0" dirty="0">
                <a:solidFill>
                  <a:srgbClr val="374151"/>
                </a:solidFill>
                <a:effectLst/>
                <a:highlight>
                  <a:srgbClr val="C0C0C0"/>
                </a:highlight>
                <a:latin typeface="Söhne"/>
              </a:rPr>
              <a:t>형식의 출력은 클러스터의 스케일링 작업을 수행한 후의 클러스터 구성</a:t>
            </a:r>
            <a:r>
              <a:rPr lang="en-US" altLang="ko-KR" sz="1100" b="0" i="0" dirty="0">
                <a:solidFill>
                  <a:srgbClr val="374151"/>
                </a:solidFill>
                <a:effectLst/>
                <a:highlight>
                  <a:srgbClr val="C0C0C0"/>
                </a:highlight>
                <a:latin typeface="Söhne"/>
              </a:rPr>
              <a:t>, </a:t>
            </a:r>
            <a:r>
              <a:rPr lang="ko-KR" altLang="en-US" sz="1100" b="0" i="0" dirty="0">
                <a:solidFill>
                  <a:srgbClr val="374151"/>
                </a:solidFill>
                <a:effectLst/>
                <a:highlight>
                  <a:srgbClr val="C0C0C0"/>
                </a:highlight>
                <a:latin typeface="Söhne"/>
              </a:rPr>
              <a:t>현재 상태를 포함</a:t>
            </a:r>
            <a:r>
              <a:rPr lang="en-US" altLang="ko-KR" sz="1100" b="0" i="0" dirty="0">
                <a:solidFill>
                  <a:srgbClr val="374151"/>
                </a:solidFill>
                <a:effectLst/>
                <a:highlight>
                  <a:srgbClr val="C0C0C0"/>
                </a:highlight>
                <a:latin typeface="Söhne"/>
              </a:rPr>
              <a:t>)</a:t>
            </a:r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service</a:t>
            </a:r>
            <a:endParaRPr lang="ko-KR" altLang="en-US" sz="1100" dirty="0">
              <a:highlight>
                <a:srgbClr val="C0C0C0"/>
              </a:highlight>
            </a:endParaRPr>
          </a:p>
          <a:p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node</a:t>
            </a:r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pod</a:t>
            </a:r>
            <a:r>
              <a:rPr lang="ko-KR" altLang="en-US" sz="1100" dirty="0">
                <a:highlight>
                  <a:srgbClr val="C0C0C0"/>
                </a:highlight>
              </a:rPr>
              <a:t> -</a:t>
            </a:r>
            <a:r>
              <a:rPr lang="ko-KR" altLang="en-US" sz="1100" dirty="0" err="1">
                <a:highlight>
                  <a:srgbClr val="C0C0C0"/>
                </a:highlight>
              </a:rPr>
              <a:t>o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wide</a:t>
            </a:r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scale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deployment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mynginxdemos</a:t>
            </a:r>
            <a:r>
              <a:rPr lang="ko-KR" altLang="en-US" sz="1100" dirty="0">
                <a:highlight>
                  <a:srgbClr val="C0C0C0"/>
                </a:highlight>
              </a:rPr>
              <a:t> --</a:t>
            </a:r>
            <a:r>
              <a:rPr lang="ko-KR" altLang="en-US" sz="1100" dirty="0" err="1">
                <a:highlight>
                  <a:srgbClr val="C0C0C0"/>
                </a:highlight>
              </a:rPr>
              <a:t>replicas</a:t>
            </a:r>
            <a:r>
              <a:rPr lang="ko-KR" altLang="en-US" sz="1100" dirty="0">
                <a:highlight>
                  <a:srgbClr val="C0C0C0"/>
                </a:highlight>
              </a:rPr>
              <a:t> 10 </a:t>
            </a: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pod</a:t>
            </a:r>
            <a:r>
              <a:rPr lang="ko-KR" altLang="en-US" sz="1100" dirty="0">
                <a:highlight>
                  <a:srgbClr val="C0C0C0"/>
                </a:highlight>
              </a:rPr>
              <a:t> - </a:t>
            </a:r>
            <a:r>
              <a:rPr lang="ko-KR" altLang="en-US" sz="1100" dirty="0" err="1">
                <a:highlight>
                  <a:srgbClr val="C0C0C0"/>
                </a:highlight>
              </a:rPr>
              <a:t>o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wide</a:t>
            </a:r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pod</a:t>
            </a:r>
            <a:r>
              <a:rPr lang="ko-KR" altLang="en-US" sz="1100" dirty="0">
                <a:highlight>
                  <a:srgbClr val="C0C0C0"/>
                </a:highlight>
              </a:rPr>
              <a:t> -</a:t>
            </a:r>
            <a:r>
              <a:rPr lang="ko-KR" altLang="en-US" sz="1100" dirty="0" err="1">
                <a:highlight>
                  <a:srgbClr val="C0C0C0"/>
                </a:highlight>
              </a:rPr>
              <a:t>o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wide</a:t>
            </a:r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az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aks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scale</a:t>
            </a:r>
            <a:r>
              <a:rPr lang="ko-KR" altLang="en-US" sz="1100" dirty="0">
                <a:highlight>
                  <a:srgbClr val="C0C0C0"/>
                </a:highlight>
              </a:rPr>
              <a:t> -</a:t>
            </a:r>
            <a:r>
              <a:rPr lang="ko-KR" altLang="en-US" sz="1100" dirty="0" err="1">
                <a:highlight>
                  <a:srgbClr val="C0C0C0"/>
                </a:highlight>
              </a:rPr>
              <a:t>n</a:t>
            </a:r>
            <a:r>
              <a:rPr lang="ko-KR" altLang="en-US" sz="1100" dirty="0">
                <a:highlight>
                  <a:srgbClr val="C0C0C0"/>
                </a:highlight>
              </a:rPr>
              <a:t> k8scluster -</a:t>
            </a:r>
            <a:r>
              <a:rPr lang="ko-KR" altLang="en-US" sz="1100" dirty="0" err="1">
                <a:highlight>
                  <a:srgbClr val="C0C0C0"/>
                </a:highlight>
              </a:rPr>
              <a:t>g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kubernetesRG</a:t>
            </a:r>
            <a:r>
              <a:rPr lang="ko-KR" altLang="en-US" sz="1100" dirty="0">
                <a:highlight>
                  <a:srgbClr val="C0C0C0"/>
                </a:highlight>
              </a:rPr>
              <a:t> -c 2</a:t>
            </a:r>
          </a:p>
          <a:p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pod</a:t>
            </a:r>
            <a:r>
              <a:rPr lang="ko-KR" altLang="en-US" sz="1100" dirty="0">
                <a:highlight>
                  <a:srgbClr val="C0C0C0"/>
                </a:highlight>
              </a:rPr>
              <a:t> -</a:t>
            </a:r>
            <a:r>
              <a:rPr lang="ko-KR" altLang="en-US" sz="1100" dirty="0" err="1">
                <a:highlight>
                  <a:srgbClr val="C0C0C0"/>
                </a:highlight>
              </a:rPr>
              <a:t>o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wide</a:t>
            </a:r>
            <a:r>
              <a:rPr lang="ko-KR" altLang="en-US" sz="1100" dirty="0">
                <a:highlight>
                  <a:srgbClr val="C0C0C0"/>
                </a:highlight>
              </a:rPr>
              <a:t> (</a:t>
            </a:r>
            <a:r>
              <a:rPr lang="ko-KR" altLang="en-US" sz="1100" dirty="0" err="1">
                <a:highlight>
                  <a:srgbClr val="C0C0C0"/>
                </a:highlight>
              </a:rPr>
              <a:t>Takes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time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to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see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the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instant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output</a:t>
            </a:r>
            <a:r>
              <a:rPr lang="ko-KR" altLang="en-US" sz="1100" dirty="0">
                <a:highlight>
                  <a:srgbClr val="C0C0C0"/>
                </a:highlight>
              </a:rPr>
              <a:t>)</a:t>
            </a: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scale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deployment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mynginxdemos</a:t>
            </a:r>
            <a:r>
              <a:rPr lang="ko-KR" altLang="en-US" sz="1100" dirty="0">
                <a:highlight>
                  <a:srgbClr val="C0C0C0"/>
                </a:highlight>
              </a:rPr>
              <a:t> --</a:t>
            </a:r>
            <a:r>
              <a:rPr lang="ko-KR" altLang="en-US" sz="1100" dirty="0" err="1">
                <a:highlight>
                  <a:srgbClr val="C0C0C0"/>
                </a:highlight>
              </a:rPr>
              <a:t>replicas</a:t>
            </a:r>
            <a:r>
              <a:rPr lang="ko-KR" altLang="en-US" sz="1100" dirty="0">
                <a:highlight>
                  <a:srgbClr val="C0C0C0"/>
                </a:highlight>
              </a:rPr>
              <a:t> 6</a:t>
            </a: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pod</a:t>
            </a:r>
            <a:r>
              <a:rPr lang="ko-KR" altLang="en-US" sz="1100" dirty="0">
                <a:highlight>
                  <a:srgbClr val="C0C0C0"/>
                </a:highlight>
              </a:rPr>
              <a:t> -</a:t>
            </a:r>
            <a:r>
              <a:rPr lang="ko-KR" altLang="en-US" sz="1100" dirty="0" err="1">
                <a:highlight>
                  <a:srgbClr val="C0C0C0"/>
                </a:highlight>
              </a:rPr>
              <a:t>o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wide</a:t>
            </a:r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scale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deployment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mynginxdemos</a:t>
            </a:r>
            <a:r>
              <a:rPr lang="ko-KR" altLang="en-US" sz="1100" dirty="0">
                <a:highlight>
                  <a:srgbClr val="C0C0C0"/>
                </a:highlight>
              </a:rPr>
              <a:t> --</a:t>
            </a:r>
            <a:r>
              <a:rPr lang="ko-KR" altLang="en-US" sz="1100" dirty="0" err="1">
                <a:highlight>
                  <a:srgbClr val="C0C0C0"/>
                </a:highlight>
              </a:rPr>
              <a:t>replicas</a:t>
            </a:r>
            <a:r>
              <a:rPr lang="ko-KR" altLang="en-US" sz="1100" dirty="0">
                <a:highlight>
                  <a:srgbClr val="C0C0C0"/>
                </a:highlight>
              </a:rPr>
              <a:t> 10 </a:t>
            </a: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pod</a:t>
            </a:r>
            <a:r>
              <a:rPr lang="ko-KR" altLang="en-US" sz="1100" dirty="0">
                <a:highlight>
                  <a:srgbClr val="C0C0C0"/>
                </a:highlight>
              </a:rPr>
              <a:t> -</a:t>
            </a:r>
            <a:r>
              <a:rPr lang="ko-KR" altLang="en-US" sz="1100" dirty="0" err="1">
                <a:highlight>
                  <a:srgbClr val="C0C0C0"/>
                </a:highlight>
              </a:rPr>
              <a:t>o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wide</a:t>
            </a:r>
            <a:endParaRPr lang="ko-KR" altLang="en-US" sz="1100" dirty="0">
              <a:highlight>
                <a:srgbClr val="C0C0C0"/>
              </a:highlight>
            </a:endParaRPr>
          </a:p>
          <a:p>
            <a:r>
              <a:rPr lang="ko-KR" altLang="en-US" sz="1100" dirty="0" err="1">
                <a:highlight>
                  <a:srgbClr val="C0C0C0"/>
                </a:highlight>
              </a:rPr>
              <a:t>kubectl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get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  <a:r>
              <a:rPr lang="ko-KR" altLang="en-US" sz="1100" dirty="0" err="1">
                <a:highlight>
                  <a:srgbClr val="C0C0C0"/>
                </a:highlight>
              </a:rPr>
              <a:t>service</a:t>
            </a:r>
            <a:r>
              <a:rPr lang="ko-KR" altLang="en-US" sz="1100" dirty="0">
                <a:highlight>
                  <a:srgbClr val="C0C0C0"/>
                </a:highlight>
              </a:rPr>
              <a:t> 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3512FDC7-4A77-CBC6-EBE5-36BC2E8671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96592" y="63383"/>
            <a:ext cx="3405984" cy="139464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AA9B59F3-B097-D32C-471B-8B1CF265A84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21181" y="5324336"/>
            <a:ext cx="4918363" cy="145943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34258E6-6347-970D-9305-4AC6221A036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726" y="3363446"/>
            <a:ext cx="3174454" cy="133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3246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92C310-D30B-2367-7D40-81F7C1021753}"/>
              </a:ext>
            </a:extLst>
          </p:cNvPr>
          <p:cNvSpPr txBox="1"/>
          <p:nvPr/>
        </p:nvSpPr>
        <p:spPr>
          <a:xfrm>
            <a:off x="1155548" y="2217343"/>
            <a:ext cx="9880893" cy="3959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-228600" fontAlgn="base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1700" b="0" i="0" u="none" strike="noStrike" cap="none" normalizeH="0" baseline="0" dirty="0" err="1">
                <a:ln>
                  <a:noFill/>
                </a:ln>
                <a:effectLst/>
              </a:rPr>
              <a:t>팟들은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 Kubernetes 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클러스터를 원활하게 운영하기 위해 필요한 컴포넌트들입니다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. 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일반적으로 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Kubernetes 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설치 과정에서 자동으로 생성되며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클러스터 관리자나 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Kubernetes 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배포 도구가 담당합니다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. </a:t>
            </a:r>
          </a:p>
          <a:p>
            <a:pPr marL="0" marR="0" lvl="0" indent="-228600" fontAlgn="base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ko-KR" sz="1700" dirty="0"/>
          </a:p>
          <a:p>
            <a:pPr marL="0" marR="0" lvl="0" indent="-228600" fontAlgn="base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배포는 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Kubernetes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에서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애플리케이션을 실행하고 관리하는 작업을 의미합니다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. 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이를 위해 </a:t>
            </a:r>
            <a:r>
              <a:rPr kumimoji="0" lang="en-US" altLang="ko-KR" sz="1700" b="1" i="0" u="none" strike="noStrike" cap="none" normalizeH="0" baseline="0" dirty="0" err="1">
                <a:ln>
                  <a:noFill/>
                </a:ln>
                <a:effectLst/>
              </a:rPr>
              <a:t>kubectl</a:t>
            </a:r>
            <a:r>
              <a:rPr kumimoji="0" lang="en-US" altLang="ko-KR" sz="1700" b="1" i="0" u="none" strike="noStrike" cap="none" normalizeH="0" baseline="0" dirty="0">
                <a:ln>
                  <a:noFill/>
                </a:ln>
                <a:effectLst/>
              </a:rPr>
              <a:t> create deployment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명령을 사용하여 애플리케이션 배포를 생성하고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en-US" altLang="ko-KR" sz="1700" b="1" i="0" u="none" strike="noStrike" cap="none" normalizeH="0" baseline="0" dirty="0" err="1">
                <a:ln>
                  <a:noFill/>
                </a:ln>
                <a:effectLst/>
              </a:rPr>
              <a:t>kubectl</a:t>
            </a:r>
            <a:r>
              <a:rPr kumimoji="0" lang="en-US" altLang="ko-KR" sz="1700" b="1" i="0" u="none" strike="noStrike" cap="none" normalizeH="0" baseline="0" dirty="0">
                <a:ln>
                  <a:noFill/>
                </a:ln>
                <a:effectLst/>
              </a:rPr>
              <a:t> scale deployment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명령을 사용하여 배포의 </a:t>
            </a:r>
            <a:r>
              <a:rPr kumimoji="0" lang="ko-KR" altLang="en-US" sz="1700" b="0" i="0" u="none" strike="noStrike" cap="none" normalizeH="0" baseline="0" dirty="0" err="1">
                <a:ln>
                  <a:noFill/>
                </a:ln>
                <a:effectLst/>
              </a:rPr>
              <a:t>복제본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수를 조정할 수 있습니다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. </a:t>
            </a:r>
            <a:r>
              <a:rPr kumimoji="0" lang="ko-KR" altLang="en-US" sz="1700" b="0" i="0" u="none" strike="noStrike" cap="none" normalizeH="0" baseline="0" dirty="0">
                <a:ln>
                  <a:noFill/>
                </a:ln>
                <a:effectLst/>
              </a:rPr>
              <a:t>이러한 작업은 클러스터의 리소스를 활용하여 애플리케이션을 배포하고 조정하는 데 사용됩니다</a:t>
            </a:r>
            <a:r>
              <a:rPr kumimoji="0" lang="en-US" altLang="ko-KR" sz="1700" b="0" i="0" u="none" strike="noStrike" cap="none" normalizeH="0" baseline="0" dirty="0">
                <a:ln>
                  <a:noFill/>
                </a:ln>
                <a:effectLst/>
              </a:rPr>
              <a:t>.  </a:t>
            </a:r>
          </a:p>
          <a:p>
            <a:pPr marL="0" marR="0" lvl="0" indent="-228600" fontAlgn="base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ko-KR" sz="1700" dirty="0"/>
          </a:p>
          <a:p>
            <a:pPr indent="-228600" fontAlgn="base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700" b="0" i="0" dirty="0">
                <a:effectLst/>
              </a:rPr>
              <a:t>요약하면</a:t>
            </a:r>
            <a:r>
              <a:rPr lang="en-US" altLang="ko-KR" sz="1700" b="0" i="0" dirty="0">
                <a:effectLst/>
              </a:rPr>
              <a:t>, </a:t>
            </a:r>
            <a:r>
              <a:rPr lang="ko-KR" altLang="en-US" sz="1700" b="0" i="0" dirty="0">
                <a:effectLst/>
              </a:rPr>
              <a:t>선행 단계에서 </a:t>
            </a:r>
            <a:r>
              <a:rPr lang="en-US" altLang="ko-KR" sz="1700" b="0" i="0" dirty="0">
                <a:effectLst/>
              </a:rPr>
              <a:t>Kubernetes </a:t>
            </a:r>
            <a:r>
              <a:rPr lang="ko-KR" altLang="en-US" sz="1700" b="0" i="0" dirty="0">
                <a:effectLst/>
              </a:rPr>
              <a:t>클러스터의 </a:t>
            </a:r>
            <a:r>
              <a:rPr lang="en-US" altLang="ko-KR" sz="1700" b="0" i="0" dirty="0">
                <a:effectLst/>
              </a:rPr>
              <a:t>worker </a:t>
            </a:r>
            <a:r>
              <a:rPr lang="ko-KR" altLang="en-US" sz="1700" b="0" i="0" dirty="0">
                <a:effectLst/>
              </a:rPr>
              <a:t>노드를 </a:t>
            </a:r>
            <a:r>
              <a:rPr lang="en-US" altLang="ko-KR" sz="1700" b="0" i="0" dirty="0">
                <a:effectLst/>
              </a:rPr>
              <a:t>2</a:t>
            </a:r>
            <a:r>
              <a:rPr lang="ko-KR" altLang="en-US" sz="1700" b="0" i="0" dirty="0">
                <a:effectLst/>
              </a:rPr>
              <a:t>개로 설정한 것은 배포와 직접적인 상관은 없지만</a:t>
            </a:r>
            <a:r>
              <a:rPr lang="en-US" altLang="ko-KR" sz="1700" b="0" i="0" dirty="0">
                <a:effectLst/>
              </a:rPr>
              <a:t>, </a:t>
            </a:r>
            <a:r>
              <a:rPr lang="ko-KR" altLang="en-US" sz="1700" b="0" i="0" dirty="0">
                <a:effectLst/>
              </a:rPr>
              <a:t>애플리케이션의 배포와 확장 작업에 사용 가능한 리소스의 한계를 결정하는 역할을 합니다</a:t>
            </a:r>
            <a:r>
              <a:rPr lang="en-US" altLang="ko-KR" sz="1700" b="0" i="0" dirty="0">
                <a:effectLst/>
              </a:rPr>
              <a:t>. </a:t>
            </a:r>
            <a:r>
              <a:rPr lang="ko-KR" altLang="en-US" sz="1700" b="0" i="0" dirty="0">
                <a:effectLst/>
              </a:rPr>
              <a:t>더 많은 </a:t>
            </a:r>
            <a:r>
              <a:rPr lang="en-US" altLang="ko-KR" sz="1700" b="0" i="0" dirty="0">
                <a:effectLst/>
              </a:rPr>
              <a:t>worker </a:t>
            </a:r>
            <a:r>
              <a:rPr lang="ko-KR" altLang="en-US" sz="1700" b="0" i="0" dirty="0">
                <a:effectLst/>
              </a:rPr>
              <a:t>노드를 추가하면 애플리케이션의 처리량과 응답 시간을 향상시킬 수 있으며</a:t>
            </a:r>
            <a:r>
              <a:rPr lang="en-US" altLang="ko-KR" sz="1700" b="0" i="0" dirty="0">
                <a:effectLst/>
              </a:rPr>
              <a:t>, </a:t>
            </a:r>
            <a:r>
              <a:rPr lang="ko-KR" altLang="en-US" sz="1700" b="0" i="0" dirty="0">
                <a:effectLst/>
              </a:rPr>
              <a:t>클러스터의 리소스를 효율적으로 활용할 수 있습니다</a:t>
            </a:r>
            <a:r>
              <a:rPr lang="en-US" altLang="ko-KR" sz="1700" b="0" i="0" dirty="0">
                <a:effectLst/>
              </a:rPr>
              <a:t>. </a:t>
            </a:r>
            <a:r>
              <a:rPr lang="ko-KR" altLang="en-US" sz="1700" b="0" i="0" dirty="0">
                <a:effectLst/>
              </a:rPr>
              <a:t>그러나 성능 향상은 </a:t>
            </a:r>
            <a:r>
              <a:rPr lang="en-US" altLang="ko-KR" sz="1700" b="0" i="0" dirty="0">
                <a:effectLst/>
              </a:rPr>
              <a:t>worker </a:t>
            </a:r>
            <a:r>
              <a:rPr lang="ko-KR" altLang="en-US" sz="1700" b="0" i="0" dirty="0">
                <a:effectLst/>
              </a:rPr>
              <a:t>노드 수를 조정하는 것 외에도 다른 요소들의 최적화에 의존합니다</a:t>
            </a:r>
            <a:r>
              <a:rPr lang="en-US" altLang="ko-KR" sz="1700" b="0" i="0" dirty="0">
                <a:effectLst/>
              </a:rPr>
              <a:t>.</a:t>
            </a:r>
            <a:endParaRPr lang="en-US" altLang="ko-KR" sz="1700" dirty="0"/>
          </a:p>
          <a:p>
            <a:pPr marL="0" marR="0" lvl="0" indent="-228600" fontAlgn="base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ko-KR" sz="17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125662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C9D962-F904-4553-A140-500CF3EFC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2FE0FA2-B10C-4B9F-B9CC-E5D9AD400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1314048">
            <a:off x="-271537" y="-884980"/>
            <a:ext cx="12642772" cy="6248341"/>
          </a:xfrm>
          <a:custGeom>
            <a:avLst/>
            <a:gdLst>
              <a:gd name="connsiteX0" fmla="*/ 12642772 w 12642772"/>
              <a:gd name="connsiteY0" fmla="*/ 4432052 h 6248341"/>
              <a:gd name="connsiteX1" fmla="*/ 586822 w 12642772"/>
              <a:gd name="connsiteY1" fmla="*/ 6248341 h 6248341"/>
              <a:gd name="connsiteX2" fmla="*/ 0 w 12642772"/>
              <a:gd name="connsiteY2" fmla="*/ 2394542 h 6248341"/>
              <a:gd name="connsiteX3" fmla="*/ 52893 w 12642772"/>
              <a:gd name="connsiteY3" fmla="*/ 2306669 h 6248341"/>
              <a:gd name="connsiteX4" fmla="*/ 131535 w 12642772"/>
              <a:gd name="connsiteY4" fmla="*/ 2293621 h 6248341"/>
              <a:gd name="connsiteX5" fmla="*/ 244153 w 12642772"/>
              <a:gd name="connsiteY5" fmla="*/ 2272261 h 6248341"/>
              <a:gd name="connsiteX6" fmla="*/ 324401 w 12642772"/>
              <a:gd name="connsiteY6" fmla="*/ 2233208 h 6248341"/>
              <a:gd name="connsiteX7" fmla="*/ 463569 w 12642772"/>
              <a:gd name="connsiteY7" fmla="*/ 2158308 h 6248341"/>
              <a:gd name="connsiteX8" fmla="*/ 582537 w 12642772"/>
              <a:gd name="connsiteY8" fmla="*/ 2095961 h 6248341"/>
              <a:gd name="connsiteX9" fmla="*/ 638937 w 12642772"/>
              <a:gd name="connsiteY9" fmla="*/ 2008169 h 6248341"/>
              <a:gd name="connsiteX10" fmla="*/ 749855 w 12642772"/>
              <a:gd name="connsiteY10" fmla="*/ 1936088 h 6248341"/>
              <a:gd name="connsiteX11" fmla="*/ 856553 w 12642772"/>
              <a:gd name="connsiteY11" fmla="*/ 1892728 h 6248341"/>
              <a:gd name="connsiteX12" fmla="*/ 939338 w 12642772"/>
              <a:gd name="connsiteY12" fmla="*/ 1863906 h 6248341"/>
              <a:gd name="connsiteX13" fmla="*/ 987836 w 12642772"/>
              <a:gd name="connsiteY13" fmla="*/ 1848470 h 6248341"/>
              <a:gd name="connsiteX14" fmla="*/ 1086094 w 12642772"/>
              <a:gd name="connsiteY14" fmla="*/ 1834336 h 6248341"/>
              <a:gd name="connsiteX15" fmla="*/ 1155607 w 12642772"/>
              <a:gd name="connsiteY15" fmla="*/ 1814299 h 6248341"/>
              <a:gd name="connsiteX16" fmla="*/ 1219621 w 12642772"/>
              <a:gd name="connsiteY16" fmla="*/ 1774472 h 6248341"/>
              <a:gd name="connsiteX17" fmla="*/ 1275113 w 12642772"/>
              <a:gd name="connsiteY17" fmla="*/ 1734756 h 6248341"/>
              <a:gd name="connsiteX18" fmla="*/ 1337800 w 12642772"/>
              <a:gd name="connsiteY18" fmla="*/ 1684579 h 6248341"/>
              <a:gd name="connsiteX19" fmla="*/ 1526287 w 12642772"/>
              <a:gd name="connsiteY19" fmla="*/ 1602057 h 6248341"/>
              <a:gd name="connsiteX20" fmla="*/ 1579126 w 12642772"/>
              <a:gd name="connsiteY20" fmla="*/ 1559561 h 6248341"/>
              <a:gd name="connsiteX21" fmla="*/ 1651242 w 12642772"/>
              <a:gd name="connsiteY21" fmla="*/ 1546569 h 6248341"/>
              <a:gd name="connsiteX22" fmla="*/ 1712038 w 12642772"/>
              <a:gd name="connsiteY22" fmla="*/ 1533432 h 6248341"/>
              <a:gd name="connsiteX23" fmla="*/ 1758402 w 12642772"/>
              <a:gd name="connsiteY23" fmla="*/ 1525816 h 6248341"/>
              <a:gd name="connsiteX24" fmla="*/ 1831776 w 12642772"/>
              <a:gd name="connsiteY24" fmla="*/ 1504679 h 6248341"/>
              <a:gd name="connsiteX25" fmla="*/ 1963032 w 12642772"/>
              <a:gd name="connsiteY25" fmla="*/ 1472999 h 6248341"/>
              <a:gd name="connsiteX26" fmla="*/ 2006520 w 12642772"/>
              <a:gd name="connsiteY26" fmla="*/ 1464281 h 6248341"/>
              <a:gd name="connsiteX27" fmla="*/ 2049195 w 12642772"/>
              <a:gd name="connsiteY27" fmla="*/ 1459572 h 6248341"/>
              <a:gd name="connsiteX28" fmla="*/ 2125117 w 12642772"/>
              <a:gd name="connsiteY28" fmla="*/ 1432093 h 6248341"/>
              <a:gd name="connsiteX29" fmla="*/ 2234987 w 12642772"/>
              <a:gd name="connsiteY29" fmla="*/ 1408543 h 6248341"/>
              <a:gd name="connsiteX30" fmla="*/ 2349979 w 12642772"/>
              <a:gd name="connsiteY30" fmla="*/ 1370325 h 6248341"/>
              <a:gd name="connsiteX31" fmla="*/ 2490342 w 12642772"/>
              <a:gd name="connsiteY31" fmla="*/ 1337371 h 6248341"/>
              <a:gd name="connsiteX32" fmla="*/ 2721983 w 12642772"/>
              <a:gd name="connsiteY32" fmla="*/ 1255221 h 6248341"/>
              <a:gd name="connsiteX33" fmla="*/ 2740778 w 12642772"/>
              <a:gd name="connsiteY33" fmla="*/ 1232389 h 6248341"/>
              <a:gd name="connsiteX34" fmla="*/ 2772006 w 12642772"/>
              <a:gd name="connsiteY34" fmla="*/ 1218123 h 6248341"/>
              <a:gd name="connsiteX35" fmla="*/ 2850754 w 12642772"/>
              <a:gd name="connsiteY35" fmla="*/ 1180094 h 6248341"/>
              <a:gd name="connsiteX36" fmla="*/ 2872381 w 12642772"/>
              <a:gd name="connsiteY36" fmla="*/ 1159349 h 6248341"/>
              <a:gd name="connsiteX37" fmla="*/ 2877664 w 12642772"/>
              <a:gd name="connsiteY37" fmla="*/ 1153429 h 6248341"/>
              <a:gd name="connsiteX38" fmla="*/ 2898982 w 12642772"/>
              <a:gd name="connsiteY38" fmla="*/ 1143332 h 6248341"/>
              <a:gd name="connsiteX39" fmla="*/ 2900154 w 12642772"/>
              <a:gd name="connsiteY39" fmla="*/ 1144257 h 6248341"/>
              <a:gd name="connsiteX40" fmla="*/ 2913224 w 12642772"/>
              <a:gd name="connsiteY40" fmla="*/ 1144530 h 6248341"/>
              <a:gd name="connsiteX41" fmla="*/ 2936660 w 12642772"/>
              <a:gd name="connsiteY41" fmla="*/ 1142412 h 6248341"/>
              <a:gd name="connsiteX42" fmla="*/ 2997572 w 12642772"/>
              <a:gd name="connsiteY42" fmla="*/ 1141831 h 6248341"/>
              <a:gd name="connsiteX43" fmla="*/ 3044472 w 12642772"/>
              <a:gd name="connsiteY43" fmla="*/ 1131369 h 6248341"/>
              <a:gd name="connsiteX44" fmla="*/ 3044790 w 12642772"/>
              <a:gd name="connsiteY44" fmla="*/ 1131569 h 6248341"/>
              <a:gd name="connsiteX45" fmla="*/ 3053469 w 12642772"/>
              <a:gd name="connsiteY45" fmla="*/ 1129009 h 6248341"/>
              <a:gd name="connsiteX46" fmla="*/ 3058924 w 12642772"/>
              <a:gd name="connsiteY46" fmla="*/ 1126056 h 6248341"/>
              <a:gd name="connsiteX47" fmla="*/ 3074299 w 12642772"/>
              <a:gd name="connsiteY47" fmla="*/ 1120405 h 6248341"/>
              <a:gd name="connsiteX48" fmla="*/ 3080657 w 12642772"/>
              <a:gd name="connsiteY48" fmla="*/ 1120171 h 6248341"/>
              <a:gd name="connsiteX49" fmla="*/ 3085901 w 12642772"/>
              <a:gd name="connsiteY49" fmla="*/ 1121681 h 6248341"/>
              <a:gd name="connsiteX50" fmla="*/ 3109448 w 12642772"/>
              <a:gd name="connsiteY50" fmla="*/ 1097576 h 6248341"/>
              <a:gd name="connsiteX51" fmla="*/ 3120280 w 12642772"/>
              <a:gd name="connsiteY51" fmla="*/ 1092673 h 6248341"/>
              <a:gd name="connsiteX52" fmla="*/ 3151969 w 12642772"/>
              <a:gd name="connsiteY52" fmla="*/ 1093148 h 6248341"/>
              <a:gd name="connsiteX53" fmla="*/ 3156202 w 12642772"/>
              <a:gd name="connsiteY53" fmla="*/ 1091941 h 6248341"/>
              <a:gd name="connsiteX54" fmla="*/ 3218578 w 12642772"/>
              <a:gd name="connsiteY54" fmla="*/ 1084695 h 6248341"/>
              <a:gd name="connsiteX55" fmla="*/ 3291572 w 12642772"/>
              <a:gd name="connsiteY55" fmla="*/ 1074108 h 6248341"/>
              <a:gd name="connsiteX56" fmla="*/ 3335322 w 12642772"/>
              <a:gd name="connsiteY56" fmla="*/ 1065344 h 6248341"/>
              <a:gd name="connsiteX57" fmla="*/ 3444471 w 12642772"/>
              <a:gd name="connsiteY57" fmla="*/ 1040037 h 6248341"/>
              <a:gd name="connsiteX58" fmla="*/ 3516736 w 12642772"/>
              <a:gd name="connsiteY58" fmla="*/ 1044495 h 6248341"/>
              <a:gd name="connsiteX59" fmla="*/ 3529913 w 12642772"/>
              <a:gd name="connsiteY59" fmla="*/ 1036395 h 6248341"/>
              <a:gd name="connsiteX60" fmla="*/ 3534215 w 12642772"/>
              <a:gd name="connsiteY60" fmla="*/ 1032644 h 6248341"/>
              <a:gd name="connsiteX61" fmla="*/ 3541901 w 12642772"/>
              <a:gd name="connsiteY61" fmla="*/ 1028655 h 6248341"/>
              <a:gd name="connsiteX62" fmla="*/ 3542297 w 12642772"/>
              <a:gd name="connsiteY62" fmla="*/ 1028781 h 6248341"/>
              <a:gd name="connsiteX63" fmla="*/ 3549091 w 12642772"/>
              <a:gd name="connsiteY63" fmla="*/ 1024603 h 6248341"/>
              <a:gd name="connsiteX64" fmla="*/ 3668564 w 12642772"/>
              <a:gd name="connsiteY64" fmla="*/ 992085 h 6248341"/>
              <a:gd name="connsiteX65" fmla="*/ 3681760 w 12642772"/>
              <a:gd name="connsiteY65" fmla="*/ 989897 h 6248341"/>
              <a:gd name="connsiteX66" fmla="*/ 3683298 w 12642772"/>
              <a:gd name="connsiteY66" fmla="*/ 990533 h 6248341"/>
              <a:gd name="connsiteX67" fmla="*/ 3701238 w 12642772"/>
              <a:gd name="connsiteY67" fmla="*/ 978370 h 6248341"/>
              <a:gd name="connsiteX68" fmla="*/ 3727029 w 12642772"/>
              <a:gd name="connsiteY68" fmla="*/ 982634 h 6248341"/>
              <a:gd name="connsiteX69" fmla="*/ 3827462 w 12642772"/>
              <a:gd name="connsiteY69" fmla="*/ 983777 h 6248341"/>
              <a:gd name="connsiteX70" fmla="*/ 3939255 w 12642772"/>
              <a:gd name="connsiteY70" fmla="*/ 962526 h 6248341"/>
              <a:gd name="connsiteX71" fmla="*/ 3976764 w 12642772"/>
              <a:gd name="connsiteY71" fmla="*/ 943975 h 6248341"/>
              <a:gd name="connsiteX72" fmla="*/ 4039745 w 12642772"/>
              <a:gd name="connsiteY72" fmla="*/ 913576 h 6248341"/>
              <a:gd name="connsiteX73" fmla="*/ 4081478 w 12642772"/>
              <a:gd name="connsiteY73" fmla="*/ 863744 h 6248341"/>
              <a:gd name="connsiteX74" fmla="*/ 4136255 w 12642772"/>
              <a:gd name="connsiteY74" fmla="*/ 849070 h 6248341"/>
              <a:gd name="connsiteX75" fmla="*/ 4155885 w 12642772"/>
              <a:gd name="connsiteY75" fmla="*/ 880724 h 6248341"/>
              <a:gd name="connsiteX76" fmla="*/ 4212239 w 12642772"/>
              <a:gd name="connsiteY76" fmla="*/ 853648 h 6248341"/>
              <a:gd name="connsiteX77" fmla="*/ 4296968 w 12642772"/>
              <a:gd name="connsiteY77" fmla="*/ 808725 h 6248341"/>
              <a:gd name="connsiteX78" fmla="*/ 4347619 w 12642772"/>
              <a:gd name="connsiteY78" fmla="*/ 791871 h 6248341"/>
              <a:gd name="connsiteX79" fmla="*/ 4484035 w 12642772"/>
              <a:gd name="connsiteY79" fmla="*/ 736001 h 6248341"/>
              <a:gd name="connsiteX80" fmla="*/ 4619194 w 12642772"/>
              <a:gd name="connsiteY80" fmla="*/ 672546 h 6248341"/>
              <a:gd name="connsiteX81" fmla="*/ 4648276 w 12642772"/>
              <a:gd name="connsiteY81" fmla="*/ 677255 h 6248341"/>
              <a:gd name="connsiteX82" fmla="*/ 4658535 w 12642772"/>
              <a:gd name="connsiteY82" fmla="*/ 658404 h 6248341"/>
              <a:gd name="connsiteX83" fmla="*/ 4684435 w 12642772"/>
              <a:gd name="connsiteY83" fmla="*/ 658040 h 6248341"/>
              <a:gd name="connsiteX84" fmla="*/ 4685966 w 12642772"/>
              <a:gd name="connsiteY84" fmla="*/ 659300 h 6248341"/>
              <a:gd name="connsiteX85" fmla="*/ 4773323 w 12642772"/>
              <a:gd name="connsiteY85" fmla="*/ 620033 h 6248341"/>
              <a:gd name="connsiteX86" fmla="*/ 4789881 w 12642772"/>
              <a:gd name="connsiteY86" fmla="*/ 612833 h 6248341"/>
              <a:gd name="connsiteX87" fmla="*/ 4793116 w 12642772"/>
              <a:gd name="connsiteY87" fmla="*/ 606807 h 6248341"/>
              <a:gd name="connsiteX88" fmla="*/ 4818294 w 12642772"/>
              <a:gd name="connsiteY88" fmla="*/ 598208 h 6248341"/>
              <a:gd name="connsiteX89" fmla="*/ 4889379 w 12642772"/>
              <a:gd name="connsiteY89" fmla="*/ 574856 h 6248341"/>
              <a:gd name="connsiteX90" fmla="*/ 4967000 w 12642772"/>
              <a:gd name="connsiteY90" fmla="*/ 563548 h 6248341"/>
              <a:gd name="connsiteX91" fmla="*/ 5011397 w 12642772"/>
              <a:gd name="connsiteY91" fmla="*/ 546508 h 6248341"/>
              <a:gd name="connsiteX92" fmla="*/ 5017511 w 12642772"/>
              <a:gd name="connsiteY92" fmla="*/ 542737 h 6248341"/>
              <a:gd name="connsiteX93" fmla="*/ 5022951 w 12642772"/>
              <a:gd name="connsiteY93" fmla="*/ 543578 h 6248341"/>
              <a:gd name="connsiteX94" fmla="*/ 5028686 w 12642772"/>
              <a:gd name="connsiteY94" fmla="*/ 550797 h 6248341"/>
              <a:gd name="connsiteX95" fmla="*/ 5055222 w 12642772"/>
              <a:gd name="connsiteY95" fmla="*/ 551685 h 6248341"/>
              <a:gd name="connsiteX96" fmla="*/ 5058043 w 12642772"/>
              <a:gd name="connsiteY96" fmla="*/ 549365 h 6248341"/>
              <a:gd name="connsiteX97" fmla="*/ 5080769 w 12642772"/>
              <a:gd name="connsiteY97" fmla="*/ 559110 h 6248341"/>
              <a:gd name="connsiteX98" fmla="*/ 5100831 w 12642772"/>
              <a:gd name="connsiteY98" fmla="*/ 578170 h 6248341"/>
              <a:gd name="connsiteX99" fmla="*/ 5323302 w 12642772"/>
              <a:gd name="connsiteY99" fmla="*/ 551607 h 6248341"/>
              <a:gd name="connsiteX100" fmla="*/ 5524173 w 12642772"/>
              <a:gd name="connsiteY100" fmla="*/ 623428 h 6248341"/>
              <a:gd name="connsiteX101" fmla="*/ 5644692 w 12642772"/>
              <a:gd name="connsiteY101" fmla="*/ 606574 h 6248341"/>
              <a:gd name="connsiteX102" fmla="*/ 5984259 w 12642772"/>
              <a:gd name="connsiteY102" fmla="*/ 559264 h 6248341"/>
              <a:gd name="connsiteX103" fmla="*/ 6059790 w 12642772"/>
              <a:gd name="connsiteY103" fmla="*/ 538457 h 6248341"/>
              <a:gd name="connsiteX104" fmla="*/ 6130495 w 12642772"/>
              <a:gd name="connsiteY104" fmla="*/ 565308 h 6248341"/>
              <a:gd name="connsiteX105" fmla="*/ 6157089 w 12642772"/>
              <a:gd name="connsiteY105" fmla="*/ 547229 h 6248341"/>
              <a:gd name="connsiteX106" fmla="*/ 6161628 w 12642772"/>
              <a:gd name="connsiteY106" fmla="*/ 543616 h 6248341"/>
              <a:gd name="connsiteX107" fmla="*/ 6180804 w 12642772"/>
              <a:gd name="connsiteY107" fmla="*/ 539939 h 6248341"/>
              <a:gd name="connsiteX108" fmla="*/ 6184951 w 12642772"/>
              <a:gd name="connsiteY108" fmla="*/ 525424 h 6248341"/>
              <a:gd name="connsiteX109" fmla="*/ 6212909 w 12642772"/>
              <a:gd name="connsiteY109" fmla="*/ 510232 h 6248341"/>
              <a:gd name="connsiteX110" fmla="*/ 6248556 w 12642772"/>
              <a:gd name="connsiteY110" fmla="*/ 507226 h 6248341"/>
              <a:gd name="connsiteX111" fmla="*/ 6419167 w 12642772"/>
              <a:gd name="connsiteY111" fmla="*/ 508015 h 6248341"/>
              <a:gd name="connsiteX112" fmla="*/ 6520553 w 12642772"/>
              <a:gd name="connsiteY112" fmla="*/ 499890 h 6248341"/>
              <a:gd name="connsiteX113" fmla="*/ 6557985 w 12642772"/>
              <a:gd name="connsiteY113" fmla="*/ 483298 h 6248341"/>
              <a:gd name="connsiteX114" fmla="*/ 6610986 w 12642772"/>
              <a:gd name="connsiteY114" fmla="*/ 469207 h 6248341"/>
              <a:gd name="connsiteX115" fmla="*/ 6703685 w 12642772"/>
              <a:gd name="connsiteY115" fmla="*/ 433885 h 6248341"/>
              <a:gd name="connsiteX116" fmla="*/ 6829686 w 12642772"/>
              <a:gd name="connsiteY116" fmla="*/ 404609 h 6248341"/>
              <a:gd name="connsiteX117" fmla="*/ 6926071 w 12642772"/>
              <a:gd name="connsiteY117" fmla="*/ 440952 h 6248341"/>
              <a:gd name="connsiteX118" fmla="*/ 6933459 w 12642772"/>
              <a:gd name="connsiteY118" fmla="*/ 430117 h 6248341"/>
              <a:gd name="connsiteX119" fmla="*/ 6997730 w 12642772"/>
              <a:gd name="connsiteY119" fmla="*/ 427075 h 6248341"/>
              <a:gd name="connsiteX120" fmla="*/ 7228068 w 12642772"/>
              <a:gd name="connsiteY120" fmla="*/ 485987 h 6248341"/>
              <a:gd name="connsiteX121" fmla="*/ 7353524 w 12642772"/>
              <a:gd name="connsiteY121" fmla="*/ 478122 h 6248341"/>
              <a:gd name="connsiteX122" fmla="*/ 7397216 w 12642772"/>
              <a:gd name="connsiteY122" fmla="*/ 464113 h 6248341"/>
              <a:gd name="connsiteX123" fmla="*/ 7470470 w 12642772"/>
              <a:gd name="connsiteY123" fmla="*/ 441338 h 6248341"/>
              <a:gd name="connsiteX124" fmla="*/ 7523162 w 12642772"/>
              <a:gd name="connsiteY124" fmla="*/ 396692 h 6248341"/>
              <a:gd name="connsiteX125" fmla="*/ 7585229 w 12642772"/>
              <a:gd name="connsiteY125" fmla="*/ 388596 h 6248341"/>
              <a:gd name="connsiteX126" fmla="*/ 7602312 w 12642772"/>
              <a:gd name="connsiteY126" fmla="*/ 422441 h 6248341"/>
              <a:gd name="connsiteX127" fmla="*/ 7667842 w 12642772"/>
              <a:gd name="connsiteY127" fmla="*/ 402184 h 6248341"/>
              <a:gd name="connsiteX128" fmla="*/ 7766955 w 12642772"/>
              <a:gd name="connsiteY128" fmla="*/ 367538 h 6248341"/>
              <a:gd name="connsiteX129" fmla="*/ 7824808 w 12642772"/>
              <a:gd name="connsiteY129" fmla="*/ 356782 h 6248341"/>
              <a:gd name="connsiteX130" fmla="*/ 7982082 w 12642772"/>
              <a:gd name="connsiteY130" fmla="*/ 317381 h 6248341"/>
              <a:gd name="connsiteX131" fmla="*/ 8139042 w 12642772"/>
              <a:gd name="connsiteY131" fmla="*/ 270278 h 6248341"/>
              <a:gd name="connsiteX132" fmla="*/ 8188479 w 12642772"/>
              <a:gd name="connsiteY132" fmla="*/ 250893 h 6248341"/>
              <a:gd name="connsiteX133" fmla="*/ 8197460 w 12642772"/>
              <a:gd name="connsiteY133" fmla="*/ 227412 h 6248341"/>
              <a:gd name="connsiteX134" fmla="*/ 8236543 w 12642772"/>
              <a:gd name="connsiteY134" fmla="*/ 231896 h 6248341"/>
              <a:gd name="connsiteX135" fmla="*/ 8288656 w 12642772"/>
              <a:gd name="connsiteY135" fmla="*/ 233518 h 6248341"/>
              <a:gd name="connsiteX136" fmla="*/ 8365194 w 12642772"/>
              <a:gd name="connsiteY136" fmla="*/ 255354 h 6248341"/>
              <a:gd name="connsiteX137" fmla="*/ 8371093 w 12642772"/>
              <a:gd name="connsiteY137" fmla="*/ 253056 h 6248341"/>
              <a:gd name="connsiteX138" fmla="*/ 8380079 w 12642772"/>
              <a:gd name="connsiteY138" fmla="*/ 251533 h 6248341"/>
              <a:gd name="connsiteX139" fmla="*/ 8380352 w 12642772"/>
              <a:gd name="connsiteY139" fmla="*/ 251771 h 6248341"/>
              <a:gd name="connsiteX140" fmla="*/ 8388670 w 12642772"/>
              <a:gd name="connsiteY140" fmla="*/ 249803 h 6248341"/>
              <a:gd name="connsiteX141" fmla="*/ 8439400 w 12642772"/>
              <a:gd name="connsiteY141" fmla="*/ 252189 h 6248341"/>
              <a:gd name="connsiteX142" fmla="*/ 8502127 w 12642772"/>
              <a:gd name="connsiteY142" fmla="*/ 246524 h 6248341"/>
              <a:gd name="connsiteX143" fmla="*/ 8575600 w 12642772"/>
              <a:gd name="connsiteY143" fmla="*/ 247912 h 6248341"/>
              <a:gd name="connsiteX144" fmla="*/ 8609423 w 12642772"/>
              <a:gd name="connsiteY144" fmla="*/ 225288 h 6248341"/>
              <a:gd name="connsiteX145" fmla="*/ 8628794 w 12642772"/>
              <a:gd name="connsiteY145" fmla="*/ 220632 h 6248341"/>
              <a:gd name="connsiteX146" fmla="*/ 8631243 w 12642772"/>
              <a:gd name="connsiteY146" fmla="*/ 221270 h 6248341"/>
              <a:gd name="connsiteX147" fmla="*/ 8708752 w 12642772"/>
              <a:gd name="connsiteY147" fmla="*/ 203517 h 6248341"/>
              <a:gd name="connsiteX148" fmla="*/ 8825952 w 12642772"/>
              <a:gd name="connsiteY148" fmla="*/ 177822 h 6248341"/>
              <a:gd name="connsiteX149" fmla="*/ 8862166 w 12642772"/>
              <a:gd name="connsiteY149" fmla="*/ 170735 h 6248341"/>
              <a:gd name="connsiteX150" fmla="*/ 8884490 w 12642772"/>
              <a:gd name="connsiteY150" fmla="*/ 165616 h 6248341"/>
              <a:gd name="connsiteX151" fmla="*/ 8918298 w 12642772"/>
              <a:gd name="connsiteY151" fmla="*/ 194546 h 6248341"/>
              <a:gd name="connsiteX152" fmla="*/ 8948572 w 12642772"/>
              <a:gd name="connsiteY152" fmla="*/ 207940 h 6248341"/>
              <a:gd name="connsiteX153" fmla="*/ 9104724 w 12642772"/>
              <a:gd name="connsiteY153" fmla="*/ 178319 h 6248341"/>
              <a:gd name="connsiteX154" fmla="*/ 9198328 w 12642772"/>
              <a:gd name="connsiteY154" fmla="*/ 159122 h 6248341"/>
              <a:gd name="connsiteX155" fmla="*/ 9339412 w 12642772"/>
              <a:gd name="connsiteY155" fmla="*/ 203422 h 6248341"/>
              <a:gd name="connsiteX156" fmla="*/ 9409165 w 12642772"/>
              <a:gd name="connsiteY156" fmla="*/ 216989 h 6248341"/>
              <a:gd name="connsiteX157" fmla="*/ 9516379 w 12642772"/>
              <a:gd name="connsiteY157" fmla="*/ 220757 h 6248341"/>
              <a:gd name="connsiteX158" fmla="*/ 9615958 w 12642772"/>
              <a:gd name="connsiteY158" fmla="*/ 196389 h 6248341"/>
              <a:gd name="connsiteX159" fmla="*/ 9860346 w 12642772"/>
              <a:gd name="connsiteY159" fmla="*/ 177067 h 6248341"/>
              <a:gd name="connsiteX160" fmla="*/ 10071193 w 12642772"/>
              <a:gd name="connsiteY160" fmla="*/ 142345 h 6248341"/>
              <a:gd name="connsiteX161" fmla="*/ 10270876 w 12642772"/>
              <a:gd name="connsiteY161" fmla="*/ 164464 h 6248341"/>
              <a:gd name="connsiteX162" fmla="*/ 10338607 w 12642772"/>
              <a:gd name="connsiteY162" fmla="*/ 202846 h 6248341"/>
              <a:gd name="connsiteX163" fmla="*/ 10370927 w 12642772"/>
              <a:gd name="connsiteY163" fmla="*/ 198630 h 6248341"/>
              <a:gd name="connsiteX164" fmla="*/ 10423650 w 12642772"/>
              <a:gd name="connsiteY164" fmla="*/ 187033 h 6248341"/>
              <a:gd name="connsiteX165" fmla="*/ 10507238 w 12642772"/>
              <a:gd name="connsiteY165" fmla="*/ 199359 h 6248341"/>
              <a:gd name="connsiteX166" fmla="*/ 10712234 w 12642772"/>
              <a:gd name="connsiteY166" fmla="*/ 202150 h 6248341"/>
              <a:gd name="connsiteX167" fmla="*/ 10955598 w 12642772"/>
              <a:gd name="connsiteY167" fmla="*/ 236823 h 6248341"/>
              <a:gd name="connsiteX168" fmla="*/ 11210395 w 12642772"/>
              <a:gd name="connsiteY168" fmla="*/ 197924 h 6248341"/>
              <a:gd name="connsiteX169" fmla="*/ 11355556 w 12642772"/>
              <a:gd name="connsiteY169" fmla="*/ 131371 h 6248341"/>
              <a:gd name="connsiteX170" fmla="*/ 11531644 w 12642772"/>
              <a:gd name="connsiteY170" fmla="*/ 99364 h 6248341"/>
              <a:gd name="connsiteX171" fmla="*/ 11719114 w 12642772"/>
              <a:gd name="connsiteY171" fmla="*/ 62439 h 6248341"/>
              <a:gd name="connsiteX172" fmla="*/ 11814686 w 12642772"/>
              <a:gd name="connsiteY172" fmla="*/ 38458 h 6248341"/>
              <a:gd name="connsiteX173" fmla="*/ 11865687 w 12642772"/>
              <a:gd name="connsiteY173" fmla="*/ 10088 h 6248341"/>
              <a:gd name="connsiteX174" fmla="*/ 11957454 w 12642772"/>
              <a:gd name="connsiteY174" fmla="*/ 4020 h 6248341"/>
              <a:gd name="connsiteX175" fmla="*/ 11975060 w 12642772"/>
              <a:gd name="connsiteY175" fmla="*/ 0 h 6248341"/>
              <a:gd name="connsiteX176" fmla="*/ 12006839 w 12642772"/>
              <a:gd name="connsiteY176" fmla="*/ 210943 h 6248341"/>
              <a:gd name="connsiteX177" fmla="*/ 12642772 w 12642772"/>
              <a:gd name="connsiteY177" fmla="*/ 4432052 h 624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12642772" h="6248341">
                <a:moveTo>
                  <a:pt x="12642772" y="4432052"/>
                </a:moveTo>
                <a:lnTo>
                  <a:pt x="586822" y="6248341"/>
                </a:lnTo>
                <a:cubicBezTo>
                  <a:pt x="413471" y="5111477"/>
                  <a:pt x="173350" y="3531407"/>
                  <a:pt x="0" y="2394542"/>
                </a:cubicBezTo>
                <a:lnTo>
                  <a:pt x="52893" y="2306669"/>
                </a:lnTo>
                <a:cubicBezTo>
                  <a:pt x="67266" y="2306793"/>
                  <a:pt x="118504" y="2297204"/>
                  <a:pt x="131535" y="2293621"/>
                </a:cubicBezTo>
                <a:cubicBezTo>
                  <a:pt x="235982" y="2302858"/>
                  <a:pt x="197087" y="2291745"/>
                  <a:pt x="244153" y="2272261"/>
                </a:cubicBezTo>
                <a:cubicBezTo>
                  <a:pt x="288465" y="2263813"/>
                  <a:pt x="287831" y="2252199"/>
                  <a:pt x="324401" y="2233208"/>
                </a:cubicBezTo>
                <a:lnTo>
                  <a:pt x="463569" y="2158308"/>
                </a:lnTo>
                <a:cubicBezTo>
                  <a:pt x="506591" y="2135434"/>
                  <a:pt x="546976" y="2145326"/>
                  <a:pt x="582537" y="2095961"/>
                </a:cubicBezTo>
                <a:lnTo>
                  <a:pt x="638937" y="2008169"/>
                </a:lnTo>
                <a:cubicBezTo>
                  <a:pt x="686285" y="1999141"/>
                  <a:pt x="708248" y="1959382"/>
                  <a:pt x="749855" y="1936088"/>
                </a:cubicBezTo>
                <a:cubicBezTo>
                  <a:pt x="791527" y="1909991"/>
                  <a:pt x="819909" y="1906478"/>
                  <a:pt x="856553" y="1892728"/>
                </a:cubicBezTo>
                <a:cubicBezTo>
                  <a:pt x="872688" y="1896553"/>
                  <a:pt x="926797" y="1876988"/>
                  <a:pt x="939338" y="1863906"/>
                </a:cubicBezTo>
                <a:cubicBezTo>
                  <a:pt x="981108" y="1859053"/>
                  <a:pt x="963180" y="1865189"/>
                  <a:pt x="987836" y="1848470"/>
                </a:cubicBezTo>
                <a:cubicBezTo>
                  <a:pt x="1023003" y="1873965"/>
                  <a:pt x="1058671" y="1841751"/>
                  <a:pt x="1086094" y="1834336"/>
                </a:cubicBezTo>
                <a:cubicBezTo>
                  <a:pt x="1102835" y="1828051"/>
                  <a:pt x="1139360" y="1818268"/>
                  <a:pt x="1155607" y="1814299"/>
                </a:cubicBezTo>
                <a:cubicBezTo>
                  <a:pt x="1183758" y="1810365"/>
                  <a:pt x="1218373" y="1759163"/>
                  <a:pt x="1219621" y="1774472"/>
                </a:cubicBezTo>
                <a:cubicBezTo>
                  <a:pt x="1242899" y="1773567"/>
                  <a:pt x="1244829" y="1741322"/>
                  <a:pt x="1275113" y="1734756"/>
                </a:cubicBezTo>
                <a:cubicBezTo>
                  <a:pt x="1334421" y="1687737"/>
                  <a:pt x="1295937" y="1706696"/>
                  <a:pt x="1337800" y="1684579"/>
                </a:cubicBezTo>
                <a:cubicBezTo>
                  <a:pt x="1379663" y="1662462"/>
                  <a:pt x="1466954" y="1627202"/>
                  <a:pt x="1526287" y="1602057"/>
                </a:cubicBezTo>
                <a:cubicBezTo>
                  <a:pt x="1553390" y="1592996"/>
                  <a:pt x="1540999" y="1570289"/>
                  <a:pt x="1579126" y="1559561"/>
                </a:cubicBezTo>
                <a:cubicBezTo>
                  <a:pt x="1602892" y="1557552"/>
                  <a:pt x="1622220" y="1540740"/>
                  <a:pt x="1651242" y="1546569"/>
                </a:cubicBezTo>
                <a:cubicBezTo>
                  <a:pt x="1661191" y="1549244"/>
                  <a:pt x="1688001" y="1544372"/>
                  <a:pt x="1712038" y="1533432"/>
                </a:cubicBezTo>
                <a:cubicBezTo>
                  <a:pt x="1722220" y="1540383"/>
                  <a:pt x="1747544" y="1527611"/>
                  <a:pt x="1758402" y="1525816"/>
                </a:cubicBezTo>
                <a:cubicBezTo>
                  <a:pt x="1772533" y="1530625"/>
                  <a:pt x="1819420" y="1514186"/>
                  <a:pt x="1831776" y="1504679"/>
                </a:cubicBezTo>
                <a:lnTo>
                  <a:pt x="1963032" y="1472999"/>
                </a:lnTo>
                <a:lnTo>
                  <a:pt x="2006520" y="1464281"/>
                </a:lnTo>
                <a:cubicBezTo>
                  <a:pt x="2014344" y="1465241"/>
                  <a:pt x="2041522" y="1459774"/>
                  <a:pt x="2049195" y="1459572"/>
                </a:cubicBezTo>
                <a:cubicBezTo>
                  <a:pt x="2087954" y="1443290"/>
                  <a:pt x="2101777" y="1440700"/>
                  <a:pt x="2125117" y="1432093"/>
                </a:cubicBezTo>
                <a:cubicBezTo>
                  <a:pt x="2165647" y="1425840"/>
                  <a:pt x="2196015" y="1424572"/>
                  <a:pt x="2234987" y="1408543"/>
                </a:cubicBezTo>
                <a:lnTo>
                  <a:pt x="2349979" y="1370325"/>
                </a:lnTo>
                <a:cubicBezTo>
                  <a:pt x="2404061" y="1372089"/>
                  <a:pt x="2474940" y="1352732"/>
                  <a:pt x="2490342" y="1337371"/>
                </a:cubicBezTo>
                <a:cubicBezTo>
                  <a:pt x="2552946" y="1313179"/>
                  <a:pt x="2651266" y="1271354"/>
                  <a:pt x="2721983" y="1255221"/>
                </a:cubicBezTo>
                <a:lnTo>
                  <a:pt x="2740778" y="1232389"/>
                </a:lnTo>
                <a:lnTo>
                  <a:pt x="2772006" y="1218123"/>
                </a:lnTo>
                <a:cubicBezTo>
                  <a:pt x="2798565" y="1204582"/>
                  <a:pt x="2824316" y="1189775"/>
                  <a:pt x="2850754" y="1180094"/>
                </a:cubicBezTo>
                <a:cubicBezTo>
                  <a:pt x="2858486" y="1174495"/>
                  <a:pt x="2865479" y="1167162"/>
                  <a:pt x="2872381" y="1159349"/>
                </a:cubicBezTo>
                <a:lnTo>
                  <a:pt x="2877664" y="1153429"/>
                </a:lnTo>
                <a:lnTo>
                  <a:pt x="2898982" y="1143332"/>
                </a:lnTo>
                <a:lnTo>
                  <a:pt x="2900154" y="1144257"/>
                </a:lnTo>
                <a:cubicBezTo>
                  <a:pt x="2903604" y="1145940"/>
                  <a:pt x="2907687" y="1146454"/>
                  <a:pt x="2913224" y="1144530"/>
                </a:cubicBezTo>
                <a:cubicBezTo>
                  <a:pt x="2914663" y="1164458"/>
                  <a:pt x="2920456" y="1149846"/>
                  <a:pt x="2936660" y="1142412"/>
                </a:cubicBezTo>
                <a:cubicBezTo>
                  <a:pt x="2942509" y="1171704"/>
                  <a:pt x="2981016" y="1130300"/>
                  <a:pt x="2997572" y="1141831"/>
                </a:cubicBezTo>
                <a:lnTo>
                  <a:pt x="3044472" y="1131369"/>
                </a:lnTo>
                <a:lnTo>
                  <a:pt x="3044790" y="1131569"/>
                </a:lnTo>
                <a:cubicBezTo>
                  <a:pt x="3046855" y="1131486"/>
                  <a:pt x="3049590" y="1130734"/>
                  <a:pt x="3053469" y="1129009"/>
                </a:cubicBezTo>
                <a:lnTo>
                  <a:pt x="3058924" y="1126056"/>
                </a:lnTo>
                <a:lnTo>
                  <a:pt x="3074299" y="1120405"/>
                </a:lnTo>
                <a:lnTo>
                  <a:pt x="3080657" y="1120171"/>
                </a:lnTo>
                <a:lnTo>
                  <a:pt x="3085901" y="1121681"/>
                </a:lnTo>
                <a:cubicBezTo>
                  <a:pt x="3089424" y="1117040"/>
                  <a:pt x="3098046" y="1105705"/>
                  <a:pt x="3109448" y="1097576"/>
                </a:cubicBezTo>
                <a:lnTo>
                  <a:pt x="3120280" y="1092673"/>
                </a:lnTo>
                <a:lnTo>
                  <a:pt x="3151969" y="1093148"/>
                </a:lnTo>
                <a:lnTo>
                  <a:pt x="3156202" y="1091941"/>
                </a:lnTo>
                <a:lnTo>
                  <a:pt x="3218578" y="1084695"/>
                </a:lnTo>
                <a:cubicBezTo>
                  <a:pt x="3245764" y="1081888"/>
                  <a:pt x="3273631" y="1078650"/>
                  <a:pt x="3291572" y="1074108"/>
                </a:cubicBezTo>
                <a:cubicBezTo>
                  <a:pt x="3322176" y="1058413"/>
                  <a:pt x="3296217" y="1076449"/>
                  <a:pt x="3335322" y="1065344"/>
                </a:cubicBezTo>
                <a:cubicBezTo>
                  <a:pt x="3368156" y="1040199"/>
                  <a:pt x="3402741" y="1051987"/>
                  <a:pt x="3444471" y="1040037"/>
                </a:cubicBezTo>
                <a:lnTo>
                  <a:pt x="3516736" y="1044495"/>
                </a:lnTo>
                <a:lnTo>
                  <a:pt x="3529913" y="1036395"/>
                </a:lnTo>
                <a:lnTo>
                  <a:pt x="3534215" y="1032644"/>
                </a:lnTo>
                <a:cubicBezTo>
                  <a:pt x="3537422" y="1030324"/>
                  <a:pt x="3539868" y="1029116"/>
                  <a:pt x="3541901" y="1028655"/>
                </a:cubicBezTo>
                <a:lnTo>
                  <a:pt x="3542297" y="1028781"/>
                </a:lnTo>
                <a:lnTo>
                  <a:pt x="3549091" y="1024603"/>
                </a:lnTo>
                <a:lnTo>
                  <a:pt x="3668564" y="992085"/>
                </a:lnTo>
                <a:cubicBezTo>
                  <a:pt x="3673354" y="989271"/>
                  <a:pt x="3677647" y="988983"/>
                  <a:pt x="3681760" y="989897"/>
                </a:cubicBezTo>
                <a:lnTo>
                  <a:pt x="3683298" y="990533"/>
                </a:lnTo>
                <a:lnTo>
                  <a:pt x="3701238" y="978370"/>
                </a:lnTo>
                <a:lnTo>
                  <a:pt x="3727029" y="982634"/>
                </a:lnTo>
                <a:cubicBezTo>
                  <a:pt x="3762166" y="985324"/>
                  <a:pt x="3795029" y="982802"/>
                  <a:pt x="3827462" y="983777"/>
                </a:cubicBezTo>
                <a:cubicBezTo>
                  <a:pt x="3899741" y="979875"/>
                  <a:pt x="3841175" y="923865"/>
                  <a:pt x="3939255" y="962526"/>
                </a:cubicBezTo>
                <a:cubicBezTo>
                  <a:pt x="3944820" y="939198"/>
                  <a:pt x="3955882" y="936428"/>
                  <a:pt x="3976764" y="943975"/>
                </a:cubicBezTo>
                <a:cubicBezTo>
                  <a:pt x="4011587" y="940445"/>
                  <a:pt x="3998825" y="885884"/>
                  <a:pt x="4039745" y="913576"/>
                </a:cubicBezTo>
                <a:cubicBezTo>
                  <a:pt x="4028069" y="885008"/>
                  <a:pt x="4103064" y="891976"/>
                  <a:pt x="4081478" y="863744"/>
                </a:cubicBezTo>
                <a:cubicBezTo>
                  <a:pt x="4098995" y="833348"/>
                  <a:pt x="4118253" y="875924"/>
                  <a:pt x="4136255" y="849070"/>
                </a:cubicBezTo>
                <a:cubicBezTo>
                  <a:pt x="4160412" y="839702"/>
                  <a:pt x="4127630" y="882883"/>
                  <a:pt x="4155885" y="880724"/>
                </a:cubicBezTo>
                <a:cubicBezTo>
                  <a:pt x="4189159" y="872776"/>
                  <a:pt x="4199073" y="926940"/>
                  <a:pt x="4212239" y="853648"/>
                </a:cubicBezTo>
                <a:cubicBezTo>
                  <a:pt x="4250628" y="864621"/>
                  <a:pt x="4251711" y="832443"/>
                  <a:pt x="4296968" y="808725"/>
                </a:cubicBezTo>
                <a:cubicBezTo>
                  <a:pt x="4320354" y="822560"/>
                  <a:pt x="4334944" y="811306"/>
                  <a:pt x="4347619" y="791871"/>
                </a:cubicBezTo>
                <a:cubicBezTo>
                  <a:pt x="4395320" y="788176"/>
                  <a:pt x="4433289" y="755394"/>
                  <a:pt x="4484035" y="736001"/>
                </a:cubicBezTo>
                <a:cubicBezTo>
                  <a:pt x="4544675" y="745654"/>
                  <a:pt x="4564925" y="693074"/>
                  <a:pt x="4619194" y="672546"/>
                </a:cubicBezTo>
                <a:cubicBezTo>
                  <a:pt x="4633191" y="680042"/>
                  <a:pt x="4642217" y="680768"/>
                  <a:pt x="4648276" y="677255"/>
                </a:cubicBezTo>
                <a:lnTo>
                  <a:pt x="4658535" y="658404"/>
                </a:lnTo>
                <a:lnTo>
                  <a:pt x="4684435" y="658040"/>
                </a:lnTo>
                <a:lnTo>
                  <a:pt x="4685966" y="659300"/>
                </a:lnTo>
                <a:lnTo>
                  <a:pt x="4773323" y="620033"/>
                </a:lnTo>
                <a:lnTo>
                  <a:pt x="4789881" y="612833"/>
                </a:lnTo>
                <a:lnTo>
                  <a:pt x="4793116" y="606807"/>
                </a:lnTo>
                <a:cubicBezTo>
                  <a:pt x="4797413" y="602517"/>
                  <a:pt x="4804603" y="599222"/>
                  <a:pt x="4818294" y="598208"/>
                </a:cubicBezTo>
                <a:lnTo>
                  <a:pt x="4889379" y="574856"/>
                </a:lnTo>
                <a:cubicBezTo>
                  <a:pt x="4924646" y="568531"/>
                  <a:pt x="4935327" y="565911"/>
                  <a:pt x="4967000" y="563548"/>
                </a:cubicBezTo>
                <a:cubicBezTo>
                  <a:pt x="4986586" y="557770"/>
                  <a:pt x="5000668" y="551967"/>
                  <a:pt x="5011397" y="546508"/>
                </a:cubicBezTo>
                <a:lnTo>
                  <a:pt x="5017511" y="542737"/>
                </a:lnTo>
                <a:lnTo>
                  <a:pt x="5022951" y="543578"/>
                </a:lnTo>
                <a:lnTo>
                  <a:pt x="5028686" y="550797"/>
                </a:lnTo>
                <a:cubicBezTo>
                  <a:pt x="5034551" y="555023"/>
                  <a:pt x="5042525" y="556487"/>
                  <a:pt x="5055222" y="551685"/>
                </a:cubicBezTo>
                <a:lnTo>
                  <a:pt x="5058043" y="549365"/>
                </a:lnTo>
                <a:lnTo>
                  <a:pt x="5080769" y="559110"/>
                </a:lnTo>
                <a:cubicBezTo>
                  <a:pt x="5088231" y="563815"/>
                  <a:pt x="5095030" y="569979"/>
                  <a:pt x="5100831" y="578170"/>
                </a:cubicBezTo>
                <a:cubicBezTo>
                  <a:pt x="5170380" y="527737"/>
                  <a:pt x="5243922" y="564793"/>
                  <a:pt x="5323302" y="551607"/>
                </a:cubicBezTo>
                <a:cubicBezTo>
                  <a:pt x="5351315" y="478451"/>
                  <a:pt x="5497865" y="556036"/>
                  <a:pt x="5524173" y="623428"/>
                </a:cubicBezTo>
                <a:cubicBezTo>
                  <a:pt x="5517268" y="543117"/>
                  <a:pt x="5711665" y="703794"/>
                  <a:pt x="5644692" y="606574"/>
                </a:cubicBezTo>
                <a:lnTo>
                  <a:pt x="5984259" y="559264"/>
                </a:lnTo>
                <a:cubicBezTo>
                  <a:pt x="6030154" y="495862"/>
                  <a:pt x="6007425" y="553220"/>
                  <a:pt x="6059790" y="538457"/>
                </a:cubicBezTo>
                <a:cubicBezTo>
                  <a:pt x="6050344" y="594649"/>
                  <a:pt x="6121744" y="503179"/>
                  <a:pt x="6130495" y="565308"/>
                </a:cubicBezTo>
                <a:cubicBezTo>
                  <a:pt x="6139748" y="560655"/>
                  <a:pt x="6148435" y="554186"/>
                  <a:pt x="6157089" y="547229"/>
                </a:cubicBezTo>
                <a:lnTo>
                  <a:pt x="6161628" y="543616"/>
                </a:lnTo>
                <a:lnTo>
                  <a:pt x="6180804" y="539939"/>
                </a:lnTo>
                <a:lnTo>
                  <a:pt x="6184951" y="525424"/>
                </a:lnTo>
                <a:lnTo>
                  <a:pt x="6212909" y="510232"/>
                </a:lnTo>
                <a:cubicBezTo>
                  <a:pt x="6223574" y="506625"/>
                  <a:pt x="6235279" y="505181"/>
                  <a:pt x="6248556" y="507226"/>
                </a:cubicBezTo>
                <a:cubicBezTo>
                  <a:pt x="6294288" y="537334"/>
                  <a:pt x="6362573" y="467613"/>
                  <a:pt x="6419167" y="508015"/>
                </a:cubicBezTo>
                <a:cubicBezTo>
                  <a:pt x="6440234" y="517921"/>
                  <a:pt x="6506991" y="518278"/>
                  <a:pt x="6520553" y="499890"/>
                </a:cubicBezTo>
                <a:cubicBezTo>
                  <a:pt x="6534665" y="496161"/>
                  <a:pt x="6550555" y="503153"/>
                  <a:pt x="6557985" y="483298"/>
                </a:cubicBezTo>
                <a:cubicBezTo>
                  <a:pt x="6569810" y="459469"/>
                  <a:pt x="6616472" y="497766"/>
                  <a:pt x="6610986" y="469207"/>
                </a:cubicBezTo>
                <a:cubicBezTo>
                  <a:pt x="6644167" y="495476"/>
                  <a:pt x="6674091" y="445680"/>
                  <a:pt x="6703685" y="433885"/>
                </a:cubicBezTo>
                <a:cubicBezTo>
                  <a:pt x="6729555" y="459786"/>
                  <a:pt x="6766135" y="409500"/>
                  <a:pt x="6829686" y="404609"/>
                </a:cubicBezTo>
                <a:cubicBezTo>
                  <a:pt x="6858065" y="434525"/>
                  <a:pt x="6872501" y="400914"/>
                  <a:pt x="6926071" y="440952"/>
                </a:cubicBezTo>
                <a:cubicBezTo>
                  <a:pt x="6928018" y="437011"/>
                  <a:pt x="6930506" y="433362"/>
                  <a:pt x="6933459" y="430117"/>
                </a:cubicBezTo>
                <a:cubicBezTo>
                  <a:pt x="6950612" y="411270"/>
                  <a:pt x="6979388" y="409908"/>
                  <a:pt x="6997730" y="427075"/>
                </a:cubicBezTo>
                <a:cubicBezTo>
                  <a:pt x="7082631" y="480403"/>
                  <a:pt x="7157271" y="476334"/>
                  <a:pt x="7228068" y="485987"/>
                </a:cubicBezTo>
                <a:cubicBezTo>
                  <a:pt x="7307806" y="490694"/>
                  <a:pt x="7251469" y="427974"/>
                  <a:pt x="7353524" y="478122"/>
                </a:cubicBezTo>
                <a:cubicBezTo>
                  <a:pt x="7362883" y="455559"/>
                  <a:pt x="7375392" y="454116"/>
                  <a:pt x="7397216" y="464113"/>
                </a:cubicBezTo>
                <a:cubicBezTo>
                  <a:pt x="7435863" y="464738"/>
                  <a:pt x="7429507" y="408907"/>
                  <a:pt x="7470470" y="441338"/>
                </a:cubicBezTo>
                <a:cubicBezTo>
                  <a:pt x="7461672" y="411511"/>
                  <a:pt x="7542865" y="427363"/>
                  <a:pt x="7523162" y="396692"/>
                </a:cubicBezTo>
                <a:cubicBezTo>
                  <a:pt x="7546603" y="368516"/>
                  <a:pt x="7561752" y="413189"/>
                  <a:pt x="7585229" y="388596"/>
                </a:cubicBezTo>
                <a:cubicBezTo>
                  <a:pt x="7613007" y="382141"/>
                  <a:pt x="7571052" y="421230"/>
                  <a:pt x="7602312" y="422441"/>
                </a:cubicBezTo>
                <a:cubicBezTo>
                  <a:pt x="7639880" y="418484"/>
                  <a:pt x="7643170" y="473582"/>
                  <a:pt x="7667842" y="402184"/>
                </a:cubicBezTo>
                <a:cubicBezTo>
                  <a:pt x="7708368" y="417673"/>
                  <a:pt x="7714055" y="385770"/>
                  <a:pt x="7766955" y="367538"/>
                </a:cubicBezTo>
                <a:cubicBezTo>
                  <a:pt x="7790642" y="384091"/>
                  <a:pt x="7808202" y="374622"/>
                  <a:pt x="7824808" y="356782"/>
                </a:cubicBezTo>
                <a:cubicBezTo>
                  <a:pt x="7877588" y="358773"/>
                  <a:pt x="7923771" y="330652"/>
                  <a:pt x="7982082" y="317381"/>
                </a:cubicBezTo>
                <a:cubicBezTo>
                  <a:pt x="8047173" y="334199"/>
                  <a:pt x="8076711" y="284263"/>
                  <a:pt x="8139042" y="270278"/>
                </a:cubicBezTo>
                <a:cubicBezTo>
                  <a:pt x="8171699" y="291139"/>
                  <a:pt x="8180849" y="273703"/>
                  <a:pt x="8188479" y="250893"/>
                </a:cubicBezTo>
                <a:lnTo>
                  <a:pt x="8197460" y="227412"/>
                </a:lnTo>
                <a:lnTo>
                  <a:pt x="8236543" y="231896"/>
                </a:lnTo>
                <a:cubicBezTo>
                  <a:pt x="8252245" y="232878"/>
                  <a:pt x="8267047" y="233030"/>
                  <a:pt x="8288656" y="233518"/>
                </a:cubicBezTo>
                <a:lnTo>
                  <a:pt x="8365194" y="255354"/>
                </a:lnTo>
                <a:lnTo>
                  <a:pt x="8371093" y="253056"/>
                </a:lnTo>
                <a:cubicBezTo>
                  <a:pt x="8375220" y="251794"/>
                  <a:pt x="8378040" y="251369"/>
                  <a:pt x="8380079" y="251533"/>
                </a:cubicBezTo>
                <a:lnTo>
                  <a:pt x="8380352" y="251771"/>
                </a:lnTo>
                <a:lnTo>
                  <a:pt x="8388670" y="249803"/>
                </a:lnTo>
                <a:cubicBezTo>
                  <a:pt x="8402579" y="245856"/>
                  <a:pt x="8426713" y="256901"/>
                  <a:pt x="8439400" y="252189"/>
                </a:cubicBezTo>
                <a:cubicBezTo>
                  <a:pt x="8461985" y="253229"/>
                  <a:pt x="8486049" y="243125"/>
                  <a:pt x="8502127" y="246524"/>
                </a:cubicBezTo>
                <a:lnTo>
                  <a:pt x="8575600" y="247912"/>
                </a:lnTo>
                <a:lnTo>
                  <a:pt x="8609423" y="225288"/>
                </a:lnTo>
                <a:cubicBezTo>
                  <a:pt x="8613054" y="222366"/>
                  <a:pt x="8618682" y="220403"/>
                  <a:pt x="8628794" y="220632"/>
                </a:cubicBezTo>
                <a:lnTo>
                  <a:pt x="8631243" y="221270"/>
                </a:lnTo>
                <a:cubicBezTo>
                  <a:pt x="8636121" y="217981"/>
                  <a:pt x="8676301" y="210759"/>
                  <a:pt x="8708752" y="203517"/>
                </a:cubicBezTo>
                <a:cubicBezTo>
                  <a:pt x="8760405" y="193315"/>
                  <a:pt x="8765450" y="184312"/>
                  <a:pt x="8825952" y="177822"/>
                </a:cubicBezTo>
                <a:cubicBezTo>
                  <a:pt x="8840694" y="175283"/>
                  <a:pt x="8852337" y="172902"/>
                  <a:pt x="8862166" y="170735"/>
                </a:cubicBezTo>
                <a:lnTo>
                  <a:pt x="8884490" y="165616"/>
                </a:lnTo>
                <a:lnTo>
                  <a:pt x="8918298" y="194546"/>
                </a:lnTo>
                <a:cubicBezTo>
                  <a:pt x="8929331" y="203143"/>
                  <a:pt x="8939711" y="209096"/>
                  <a:pt x="8948572" y="207940"/>
                </a:cubicBezTo>
                <a:cubicBezTo>
                  <a:pt x="9007398" y="191013"/>
                  <a:pt x="9066382" y="123071"/>
                  <a:pt x="9104724" y="178319"/>
                </a:cubicBezTo>
                <a:cubicBezTo>
                  <a:pt x="9146350" y="170182"/>
                  <a:pt x="9159213" y="154939"/>
                  <a:pt x="9198328" y="159122"/>
                </a:cubicBezTo>
                <a:cubicBezTo>
                  <a:pt x="9243361" y="178179"/>
                  <a:pt x="9337410" y="133426"/>
                  <a:pt x="9339412" y="203422"/>
                </a:cubicBezTo>
                <a:cubicBezTo>
                  <a:pt x="9356193" y="242785"/>
                  <a:pt x="9404145" y="172882"/>
                  <a:pt x="9409165" y="216989"/>
                </a:cubicBezTo>
                <a:cubicBezTo>
                  <a:pt x="9430000" y="185563"/>
                  <a:pt x="9477391" y="226977"/>
                  <a:pt x="9516379" y="220757"/>
                </a:cubicBezTo>
                <a:cubicBezTo>
                  <a:pt x="9525989" y="239713"/>
                  <a:pt x="9601557" y="209033"/>
                  <a:pt x="9615958" y="196389"/>
                </a:cubicBezTo>
                <a:cubicBezTo>
                  <a:pt x="9740300" y="170539"/>
                  <a:pt x="9758977" y="138949"/>
                  <a:pt x="9860346" y="177067"/>
                </a:cubicBezTo>
                <a:cubicBezTo>
                  <a:pt x="9889677" y="171165"/>
                  <a:pt x="10006630" y="193672"/>
                  <a:pt x="10071193" y="142345"/>
                </a:cubicBezTo>
                <a:cubicBezTo>
                  <a:pt x="10108399" y="184331"/>
                  <a:pt x="10235527" y="166620"/>
                  <a:pt x="10270876" y="164464"/>
                </a:cubicBezTo>
                <a:cubicBezTo>
                  <a:pt x="10282938" y="193487"/>
                  <a:pt x="10335459" y="157175"/>
                  <a:pt x="10338607" y="202846"/>
                </a:cubicBezTo>
                <a:cubicBezTo>
                  <a:pt x="10349171" y="220353"/>
                  <a:pt x="10366124" y="217011"/>
                  <a:pt x="10370927" y="198630"/>
                </a:cubicBezTo>
                <a:cubicBezTo>
                  <a:pt x="10391994" y="198716"/>
                  <a:pt x="10408613" y="218644"/>
                  <a:pt x="10423650" y="187033"/>
                </a:cubicBezTo>
                <a:cubicBezTo>
                  <a:pt x="10452431" y="186111"/>
                  <a:pt x="10492877" y="246749"/>
                  <a:pt x="10507238" y="199359"/>
                </a:cubicBezTo>
                <a:cubicBezTo>
                  <a:pt x="10543427" y="261875"/>
                  <a:pt x="10653987" y="201249"/>
                  <a:pt x="10712234" y="202150"/>
                </a:cubicBezTo>
                <a:cubicBezTo>
                  <a:pt x="10824446" y="218073"/>
                  <a:pt x="10878410" y="233516"/>
                  <a:pt x="10955598" y="236823"/>
                </a:cubicBezTo>
                <a:cubicBezTo>
                  <a:pt x="11045848" y="210188"/>
                  <a:pt x="11132536" y="208078"/>
                  <a:pt x="11210395" y="197924"/>
                </a:cubicBezTo>
                <a:cubicBezTo>
                  <a:pt x="11248542" y="205602"/>
                  <a:pt x="11317163" y="98606"/>
                  <a:pt x="11355556" y="131371"/>
                </a:cubicBezTo>
                <a:cubicBezTo>
                  <a:pt x="11409097" y="114944"/>
                  <a:pt x="11452001" y="121965"/>
                  <a:pt x="11531644" y="99364"/>
                </a:cubicBezTo>
                <a:cubicBezTo>
                  <a:pt x="11597142" y="88300"/>
                  <a:pt x="11671940" y="72591"/>
                  <a:pt x="11719114" y="62439"/>
                </a:cubicBezTo>
                <a:cubicBezTo>
                  <a:pt x="11727434" y="40579"/>
                  <a:pt x="11796069" y="38621"/>
                  <a:pt x="11814686" y="38458"/>
                </a:cubicBezTo>
                <a:cubicBezTo>
                  <a:pt x="11821248" y="1152"/>
                  <a:pt x="11853228" y="33244"/>
                  <a:pt x="11865687" y="10088"/>
                </a:cubicBezTo>
                <a:cubicBezTo>
                  <a:pt x="11893768" y="15302"/>
                  <a:pt x="11926464" y="10706"/>
                  <a:pt x="11957454" y="4020"/>
                </a:cubicBezTo>
                <a:lnTo>
                  <a:pt x="11975060" y="0"/>
                </a:lnTo>
                <a:lnTo>
                  <a:pt x="12006839" y="210943"/>
                </a:lnTo>
                <a:cubicBezTo>
                  <a:pt x="12204146" y="1520595"/>
                  <a:pt x="12452801" y="3171091"/>
                  <a:pt x="12642772" y="4432052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389D0BC-BA1D-4360-88F9-D9ECCBDAB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79" y="1764254"/>
            <a:ext cx="10937021" cy="4455571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349FB6BF-FA2B-8BFE-5550-00255473FA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5668983"/>
              </p:ext>
            </p:extLst>
          </p:nvPr>
        </p:nvGraphicFramePr>
        <p:xfrm>
          <a:off x="1378527" y="1984971"/>
          <a:ext cx="9434945" cy="4014136"/>
        </p:xfrm>
        <a:graphic>
          <a:graphicData uri="http://schemas.openxmlformats.org/drawingml/2006/table">
            <a:tbl>
              <a:tblPr firstRow="1" bandRow="1"/>
              <a:tblGrid>
                <a:gridCol w="3839184">
                  <a:extLst>
                    <a:ext uri="{9D8B030D-6E8A-4147-A177-3AD203B41FA5}">
                      <a16:colId xmlns:a16="http://schemas.microsoft.com/office/drawing/2014/main" val="1713421523"/>
                    </a:ext>
                  </a:extLst>
                </a:gridCol>
                <a:gridCol w="5595761">
                  <a:extLst>
                    <a:ext uri="{9D8B030D-6E8A-4147-A177-3AD203B41FA5}">
                      <a16:colId xmlns:a16="http://schemas.microsoft.com/office/drawing/2014/main" val="3830334953"/>
                    </a:ext>
                  </a:extLst>
                </a:gridCol>
              </a:tblGrid>
              <a:tr h="259636"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300" b="1">
                          <a:effectLst/>
                        </a:rPr>
                        <a:t>장점</a:t>
                      </a:r>
                    </a:p>
                  </a:txBody>
                  <a:tcPr marL="23000" marR="23000" marT="11500" marB="11500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300" b="1">
                          <a:effectLst/>
                        </a:rPr>
                        <a:t>설명</a:t>
                      </a:r>
                    </a:p>
                  </a:txBody>
                  <a:tcPr marL="23000" marR="23000" marT="11500" marB="11500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726507"/>
                  </a:ext>
                </a:extLst>
              </a:tr>
              <a:tr h="654030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300">
                          <a:effectLst/>
                        </a:rPr>
                        <a:t>쉬운 관리</a:t>
                      </a:r>
                    </a:p>
                  </a:txBody>
                  <a:tcPr marL="23000" marR="23000" marT="11500" marB="1150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300" dirty="0">
                          <a:effectLst/>
                        </a:rPr>
                        <a:t>AKS</a:t>
                      </a:r>
                      <a:r>
                        <a:rPr lang="ko-KR" altLang="en-US" sz="1300" dirty="0">
                          <a:effectLst/>
                        </a:rPr>
                        <a:t>는 </a:t>
                      </a:r>
                      <a:r>
                        <a:rPr lang="en-US" altLang="ko-KR" sz="1300" dirty="0">
                          <a:effectLst/>
                        </a:rPr>
                        <a:t>Kubernetes </a:t>
                      </a:r>
                      <a:r>
                        <a:rPr lang="ko-KR" altLang="en-US" sz="1300" dirty="0">
                          <a:effectLst/>
                        </a:rPr>
                        <a:t>클러스터를 </a:t>
                      </a:r>
                      <a:r>
                        <a:rPr lang="ko-KR" altLang="en-US" sz="1300" dirty="0" err="1">
                          <a:effectLst/>
                        </a:rPr>
                        <a:t>프로비저닝하고</a:t>
                      </a:r>
                      <a:r>
                        <a:rPr lang="ko-KR" altLang="en-US" sz="1300" dirty="0">
                          <a:effectLst/>
                        </a:rPr>
                        <a:t> 구성하는 프로세스를 단순화하여 관리 작업을 용이하게 합니다</a:t>
                      </a:r>
                      <a:r>
                        <a:rPr lang="en-US" altLang="ko-KR" sz="1300" dirty="0">
                          <a:effectLst/>
                        </a:rPr>
                        <a:t>. Azure Portal, Azure CLI, Azure PowerShell </a:t>
                      </a:r>
                      <a:r>
                        <a:rPr lang="ko-KR" altLang="en-US" sz="1300" dirty="0">
                          <a:effectLst/>
                        </a:rPr>
                        <a:t>등을 통해 쉽게 관리할 수 있습니다</a:t>
                      </a:r>
                      <a:r>
                        <a:rPr lang="en-US" altLang="ko-KR" sz="1300" dirty="0">
                          <a:effectLst/>
                        </a:rPr>
                        <a:t>.</a:t>
                      </a:r>
                    </a:p>
                  </a:txBody>
                  <a:tcPr marL="23000" marR="23000" marT="11500" marB="1150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4512428"/>
                  </a:ext>
                </a:extLst>
              </a:tr>
              <a:tr h="654030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300">
                          <a:effectLst/>
                        </a:rPr>
                        <a:t>확장성과 유연성</a:t>
                      </a:r>
                    </a:p>
                  </a:txBody>
                  <a:tcPr marL="23000" marR="23000" marT="11500" marB="1150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300" dirty="0">
                          <a:effectLst/>
                        </a:rPr>
                        <a:t>AKS</a:t>
                      </a:r>
                      <a:r>
                        <a:rPr lang="ko-KR" altLang="en-US" sz="1300" dirty="0">
                          <a:effectLst/>
                        </a:rPr>
                        <a:t>는 애플리케이션 및 서비스를 쉽게 확장하고 관리할 수 있는 유연성을 제공합니다</a:t>
                      </a:r>
                      <a:r>
                        <a:rPr lang="en-US" altLang="ko-KR" sz="1300" dirty="0">
                          <a:effectLst/>
                        </a:rPr>
                        <a:t>. Kubernetes</a:t>
                      </a:r>
                      <a:r>
                        <a:rPr lang="ko-KR" altLang="en-US" sz="1300" dirty="0">
                          <a:effectLst/>
                        </a:rPr>
                        <a:t>의 클러스터 노드 수를 쉽게 조정하고</a:t>
                      </a:r>
                      <a:r>
                        <a:rPr lang="en-US" altLang="ko-KR" sz="1300" dirty="0">
                          <a:effectLst/>
                        </a:rPr>
                        <a:t>, </a:t>
                      </a:r>
                      <a:r>
                        <a:rPr lang="ko-KR" altLang="en-US" sz="1300" dirty="0">
                          <a:effectLst/>
                        </a:rPr>
                        <a:t>스토리지 및 네트워킹 옵션을 선택하여 애플리케이션 요구 사항에 맞춤 설정할 수 있습니다</a:t>
                      </a:r>
                      <a:r>
                        <a:rPr lang="en-US" altLang="ko-KR" sz="1300" dirty="0">
                          <a:effectLst/>
                        </a:rPr>
                        <a:t>.</a:t>
                      </a:r>
                    </a:p>
                  </a:txBody>
                  <a:tcPr marL="23000" marR="23000" marT="11500" marB="1150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578479"/>
                  </a:ext>
                </a:extLst>
              </a:tr>
              <a:tr h="654030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300" dirty="0">
                          <a:effectLst/>
                        </a:rPr>
                        <a:t>고가용성 및 자동 복구</a:t>
                      </a:r>
                    </a:p>
                  </a:txBody>
                  <a:tcPr marL="23000" marR="23000" marT="11500" marB="1150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300">
                          <a:effectLst/>
                        </a:rPr>
                        <a:t>AKS</a:t>
                      </a:r>
                      <a:r>
                        <a:rPr lang="ko-KR" altLang="en-US" sz="1300">
                          <a:effectLst/>
                        </a:rPr>
                        <a:t>는 클러스터 노드 간의 로드 </a:t>
                      </a:r>
                      <a:r>
                        <a:rPr lang="ko-KR" altLang="en-US" sz="1300" err="1">
                          <a:effectLst/>
                        </a:rPr>
                        <a:t>밸런싱</a:t>
                      </a:r>
                      <a:r>
                        <a:rPr lang="ko-KR" altLang="en-US" sz="1300">
                          <a:effectLst/>
                        </a:rPr>
                        <a:t> 및 자동 복구 메커니즘을 제공하여 애플리케이션의 고가용성을 향상시킵니다</a:t>
                      </a:r>
                      <a:r>
                        <a:rPr lang="en-US" altLang="ko-KR" sz="1300">
                          <a:effectLst/>
                        </a:rPr>
                        <a:t>. </a:t>
                      </a:r>
                      <a:r>
                        <a:rPr lang="ko-KR" altLang="en-US" sz="1300">
                          <a:effectLst/>
                        </a:rPr>
                        <a:t>노드의 장애 시 자동으로 대체되며</a:t>
                      </a:r>
                      <a:r>
                        <a:rPr lang="en-US" altLang="ko-KR" sz="1300">
                          <a:effectLst/>
                        </a:rPr>
                        <a:t>, </a:t>
                      </a:r>
                      <a:r>
                        <a:rPr lang="ko-KR" altLang="en-US" sz="1300">
                          <a:effectLst/>
                        </a:rPr>
                        <a:t>자동 복구 메커니즘은 애플리케이션의 지속적인 가용성을 보장합니다</a:t>
                      </a:r>
                      <a:r>
                        <a:rPr lang="en-US" altLang="ko-KR" sz="1300">
                          <a:effectLst/>
                        </a:rPr>
                        <a:t>.</a:t>
                      </a:r>
                    </a:p>
                  </a:txBody>
                  <a:tcPr marL="23000" marR="23000" marT="11500" marB="1150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3652775"/>
                  </a:ext>
                </a:extLst>
              </a:tr>
              <a:tr h="654030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300">
                          <a:effectLst/>
                        </a:rPr>
                        <a:t>오토스케일링</a:t>
                      </a:r>
                    </a:p>
                  </a:txBody>
                  <a:tcPr marL="23000" marR="23000" marT="11500" marB="1150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300">
                          <a:effectLst/>
                        </a:rPr>
                        <a:t>AKS</a:t>
                      </a:r>
                      <a:r>
                        <a:rPr lang="ko-KR" altLang="en-US" sz="1300">
                          <a:effectLst/>
                        </a:rPr>
                        <a:t>는 수평적으로 스케일 아웃 및 인 앤 아웃 </a:t>
                      </a:r>
                      <a:r>
                        <a:rPr lang="en-US" altLang="ko-KR" sz="1300">
                          <a:effectLst/>
                        </a:rPr>
                        <a:t>(scale-in, scale-out)</a:t>
                      </a:r>
                      <a:r>
                        <a:rPr lang="ko-KR" altLang="en-US" sz="1300">
                          <a:effectLst/>
                        </a:rPr>
                        <a:t>을 통한 자동 확장을 지원합니다</a:t>
                      </a:r>
                      <a:r>
                        <a:rPr lang="en-US" altLang="ko-KR" sz="1300">
                          <a:effectLst/>
                        </a:rPr>
                        <a:t>. </a:t>
                      </a:r>
                      <a:r>
                        <a:rPr lang="ko-KR" altLang="en-US" sz="1300">
                          <a:effectLst/>
                        </a:rPr>
                        <a:t>트래픽이 증가하거나 감소할 때 애플리케이션의 인프라를 자동으로 조정하여 성능과 가용성을 최적화합니다</a:t>
                      </a:r>
                      <a:r>
                        <a:rPr lang="en-US" altLang="ko-KR" sz="1300">
                          <a:effectLst/>
                        </a:rPr>
                        <a:t>.</a:t>
                      </a:r>
                    </a:p>
                  </a:txBody>
                  <a:tcPr marL="23000" marR="23000" marT="11500" marB="1150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873631"/>
                  </a:ext>
                </a:extLst>
              </a:tr>
              <a:tr h="654030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300">
                          <a:effectLst/>
                        </a:rPr>
                        <a:t>보안 및 준수성</a:t>
                      </a:r>
                    </a:p>
                  </a:txBody>
                  <a:tcPr marL="23000" marR="23000" marT="11500" marB="1150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300" dirty="0">
                          <a:effectLst/>
                        </a:rPr>
                        <a:t>AKS</a:t>
                      </a:r>
                      <a:r>
                        <a:rPr lang="ko-KR" altLang="en-US" sz="1300" dirty="0">
                          <a:effectLst/>
                        </a:rPr>
                        <a:t>는 </a:t>
                      </a:r>
                      <a:r>
                        <a:rPr lang="en-US" altLang="ko-KR" sz="1300" dirty="0">
                          <a:effectLst/>
                        </a:rPr>
                        <a:t>Azure</a:t>
                      </a:r>
                      <a:r>
                        <a:rPr lang="ko-KR" altLang="en-US" sz="1300" dirty="0">
                          <a:effectLst/>
                        </a:rPr>
                        <a:t>의 보안 기능과 통합되어 있으며</a:t>
                      </a:r>
                      <a:r>
                        <a:rPr lang="en-US" altLang="ko-KR" sz="1300" dirty="0">
                          <a:effectLst/>
                        </a:rPr>
                        <a:t>, Azure Active Directory</a:t>
                      </a:r>
                      <a:r>
                        <a:rPr lang="ko-KR" altLang="en-US" sz="1300" dirty="0">
                          <a:effectLst/>
                        </a:rPr>
                        <a:t>와 통합 인증 및 권한 부여를 제공합니다</a:t>
                      </a:r>
                      <a:r>
                        <a:rPr lang="en-US" altLang="ko-KR" sz="1300" dirty="0">
                          <a:effectLst/>
                        </a:rPr>
                        <a:t>. </a:t>
                      </a:r>
                      <a:r>
                        <a:rPr lang="ko-KR" altLang="en-US" sz="1300" dirty="0">
                          <a:effectLst/>
                        </a:rPr>
                        <a:t>또한 </a:t>
                      </a:r>
                      <a:r>
                        <a:rPr lang="en-US" altLang="ko-KR" sz="1300" dirty="0">
                          <a:effectLst/>
                        </a:rPr>
                        <a:t>AKS</a:t>
                      </a:r>
                      <a:r>
                        <a:rPr lang="ko-KR" altLang="en-US" sz="1300" dirty="0">
                          <a:effectLst/>
                        </a:rPr>
                        <a:t>는 </a:t>
                      </a:r>
                      <a:r>
                        <a:rPr lang="en-US" altLang="ko-KR" sz="1300" dirty="0">
                          <a:effectLst/>
                        </a:rPr>
                        <a:t>PCI DSS, HIPAA </a:t>
                      </a:r>
                      <a:r>
                        <a:rPr lang="ko-KR" altLang="en-US" sz="1300" dirty="0">
                          <a:effectLst/>
                        </a:rPr>
                        <a:t>등 규정 및 규정 준수에 대한 강력한 보안 옵션을 제공하여 데이터와 애플리케이션의 안전성을 보장합니다</a:t>
                      </a:r>
                      <a:r>
                        <a:rPr lang="en-US" altLang="ko-KR" sz="1300" dirty="0">
                          <a:effectLst/>
                        </a:rPr>
                        <a:t>.</a:t>
                      </a:r>
                    </a:p>
                  </a:txBody>
                  <a:tcPr marL="23000" marR="23000" marT="11500" marB="11500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16736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6A0CB77-10A3-C368-9C2D-3C35B8AF1A97}"/>
              </a:ext>
            </a:extLst>
          </p:cNvPr>
          <p:cNvSpPr txBox="1"/>
          <p:nvPr/>
        </p:nvSpPr>
        <p:spPr>
          <a:xfrm>
            <a:off x="323698" y="458847"/>
            <a:ext cx="66756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0" i="0" dirty="0">
                <a:solidFill>
                  <a:srgbClr val="374151"/>
                </a:solidFill>
                <a:effectLst/>
                <a:latin typeface="Söhne"/>
              </a:rPr>
              <a:t>Azure Kubernetes Service (AKS) </a:t>
            </a:r>
            <a:r>
              <a:rPr lang="ko-KR" altLang="en-US" sz="2800" b="0" i="0" dirty="0">
                <a:solidFill>
                  <a:srgbClr val="374151"/>
                </a:solidFill>
                <a:effectLst/>
                <a:latin typeface="Söhne"/>
              </a:rPr>
              <a:t>설정의 장점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0370857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5C9D962-F904-4553-A140-500CF3EFC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2FE0FA2-B10C-4B9F-B9CC-E5D9AD400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1314048">
            <a:off x="-271537" y="-884980"/>
            <a:ext cx="12642772" cy="6248341"/>
          </a:xfrm>
          <a:custGeom>
            <a:avLst/>
            <a:gdLst>
              <a:gd name="connsiteX0" fmla="*/ 12642772 w 12642772"/>
              <a:gd name="connsiteY0" fmla="*/ 4432052 h 6248341"/>
              <a:gd name="connsiteX1" fmla="*/ 586822 w 12642772"/>
              <a:gd name="connsiteY1" fmla="*/ 6248341 h 6248341"/>
              <a:gd name="connsiteX2" fmla="*/ 0 w 12642772"/>
              <a:gd name="connsiteY2" fmla="*/ 2394542 h 6248341"/>
              <a:gd name="connsiteX3" fmla="*/ 52893 w 12642772"/>
              <a:gd name="connsiteY3" fmla="*/ 2306669 h 6248341"/>
              <a:gd name="connsiteX4" fmla="*/ 131535 w 12642772"/>
              <a:gd name="connsiteY4" fmla="*/ 2293621 h 6248341"/>
              <a:gd name="connsiteX5" fmla="*/ 244153 w 12642772"/>
              <a:gd name="connsiteY5" fmla="*/ 2272261 h 6248341"/>
              <a:gd name="connsiteX6" fmla="*/ 324401 w 12642772"/>
              <a:gd name="connsiteY6" fmla="*/ 2233208 h 6248341"/>
              <a:gd name="connsiteX7" fmla="*/ 463569 w 12642772"/>
              <a:gd name="connsiteY7" fmla="*/ 2158308 h 6248341"/>
              <a:gd name="connsiteX8" fmla="*/ 582537 w 12642772"/>
              <a:gd name="connsiteY8" fmla="*/ 2095961 h 6248341"/>
              <a:gd name="connsiteX9" fmla="*/ 638937 w 12642772"/>
              <a:gd name="connsiteY9" fmla="*/ 2008169 h 6248341"/>
              <a:gd name="connsiteX10" fmla="*/ 749855 w 12642772"/>
              <a:gd name="connsiteY10" fmla="*/ 1936088 h 6248341"/>
              <a:gd name="connsiteX11" fmla="*/ 856553 w 12642772"/>
              <a:gd name="connsiteY11" fmla="*/ 1892728 h 6248341"/>
              <a:gd name="connsiteX12" fmla="*/ 939338 w 12642772"/>
              <a:gd name="connsiteY12" fmla="*/ 1863906 h 6248341"/>
              <a:gd name="connsiteX13" fmla="*/ 987836 w 12642772"/>
              <a:gd name="connsiteY13" fmla="*/ 1848470 h 6248341"/>
              <a:gd name="connsiteX14" fmla="*/ 1086094 w 12642772"/>
              <a:gd name="connsiteY14" fmla="*/ 1834336 h 6248341"/>
              <a:gd name="connsiteX15" fmla="*/ 1155607 w 12642772"/>
              <a:gd name="connsiteY15" fmla="*/ 1814299 h 6248341"/>
              <a:gd name="connsiteX16" fmla="*/ 1219621 w 12642772"/>
              <a:gd name="connsiteY16" fmla="*/ 1774472 h 6248341"/>
              <a:gd name="connsiteX17" fmla="*/ 1275113 w 12642772"/>
              <a:gd name="connsiteY17" fmla="*/ 1734756 h 6248341"/>
              <a:gd name="connsiteX18" fmla="*/ 1337800 w 12642772"/>
              <a:gd name="connsiteY18" fmla="*/ 1684579 h 6248341"/>
              <a:gd name="connsiteX19" fmla="*/ 1526287 w 12642772"/>
              <a:gd name="connsiteY19" fmla="*/ 1602057 h 6248341"/>
              <a:gd name="connsiteX20" fmla="*/ 1579126 w 12642772"/>
              <a:gd name="connsiteY20" fmla="*/ 1559561 h 6248341"/>
              <a:gd name="connsiteX21" fmla="*/ 1651242 w 12642772"/>
              <a:gd name="connsiteY21" fmla="*/ 1546569 h 6248341"/>
              <a:gd name="connsiteX22" fmla="*/ 1712038 w 12642772"/>
              <a:gd name="connsiteY22" fmla="*/ 1533432 h 6248341"/>
              <a:gd name="connsiteX23" fmla="*/ 1758402 w 12642772"/>
              <a:gd name="connsiteY23" fmla="*/ 1525816 h 6248341"/>
              <a:gd name="connsiteX24" fmla="*/ 1831776 w 12642772"/>
              <a:gd name="connsiteY24" fmla="*/ 1504679 h 6248341"/>
              <a:gd name="connsiteX25" fmla="*/ 1963032 w 12642772"/>
              <a:gd name="connsiteY25" fmla="*/ 1472999 h 6248341"/>
              <a:gd name="connsiteX26" fmla="*/ 2006520 w 12642772"/>
              <a:gd name="connsiteY26" fmla="*/ 1464281 h 6248341"/>
              <a:gd name="connsiteX27" fmla="*/ 2049195 w 12642772"/>
              <a:gd name="connsiteY27" fmla="*/ 1459572 h 6248341"/>
              <a:gd name="connsiteX28" fmla="*/ 2125117 w 12642772"/>
              <a:gd name="connsiteY28" fmla="*/ 1432093 h 6248341"/>
              <a:gd name="connsiteX29" fmla="*/ 2234987 w 12642772"/>
              <a:gd name="connsiteY29" fmla="*/ 1408543 h 6248341"/>
              <a:gd name="connsiteX30" fmla="*/ 2349979 w 12642772"/>
              <a:gd name="connsiteY30" fmla="*/ 1370325 h 6248341"/>
              <a:gd name="connsiteX31" fmla="*/ 2490342 w 12642772"/>
              <a:gd name="connsiteY31" fmla="*/ 1337371 h 6248341"/>
              <a:gd name="connsiteX32" fmla="*/ 2721983 w 12642772"/>
              <a:gd name="connsiteY32" fmla="*/ 1255221 h 6248341"/>
              <a:gd name="connsiteX33" fmla="*/ 2740778 w 12642772"/>
              <a:gd name="connsiteY33" fmla="*/ 1232389 h 6248341"/>
              <a:gd name="connsiteX34" fmla="*/ 2772006 w 12642772"/>
              <a:gd name="connsiteY34" fmla="*/ 1218123 h 6248341"/>
              <a:gd name="connsiteX35" fmla="*/ 2850754 w 12642772"/>
              <a:gd name="connsiteY35" fmla="*/ 1180094 h 6248341"/>
              <a:gd name="connsiteX36" fmla="*/ 2872381 w 12642772"/>
              <a:gd name="connsiteY36" fmla="*/ 1159349 h 6248341"/>
              <a:gd name="connsiteX37" fmla="*/ 2877664 w 12642772"/>
              <a:gd name="connsiteY37" fmla="*/ 1153429 h 6248341"/>
              <a:gd name="connsiteX38" fmla="*/ 2898982 w 12642772"/>
              <a:gd name="connsiteY38" fmla="*/ 1143332 h 6248341"/>
              <a:gd name="connsiteX39" fmla="*/ 2900154 w 12642772"/>
              <a:gd name="connsiteY39" fmla="*/ 1144257 h 6248341"/>
              <a:gd name="connsiteX40" fmla="*/ 2913224 w 12642772"/>
              <a:gd name="connsiteY40" fmla="*/ 1144530 h 6248341"/>
              <a:gd name="connsiteX41" fmla="*/ 2936660 w 12642772"/>
              <a:gd name="connsiteY41" fmla="*/ 1142412 h 6248341"/>
              <a:gd name="connsiteX42" fmla="*/ 2997572 w 12642772"/>
              <a:gd name="connsiteY42" fmla="*/ 1141831 h 6248341"/>
              <a:gd name="connsiteX43" fmla="*/ 3044472 w 12642772"/>
              <a:gd name="connsiteY43" fmla="*/ 1131369 h 6248341"/>
              <a:gd name="connsiteX44" fmla="*/ 3044790 w 12642772"/>
              <a:gd name="connsiteY44" fmla="*/ 1131569 h 6248341"/>
              <a:gd name="connsiteX45" fmla="*/ 3053469 w 12642772"/>
              <a:gd name="connsiteY45" fmla="*/ 1129009 h 6248341"/>
              <a:gd name="connsiteX46" fmla="*/ 3058924 w 12642772"/>
              <a:gd name="connsiteY46" fmla="*/ 1126056 h 6248341"/>
              <a:gd name="connsiteX47" fmla="*/ 3074299 w 12642772"/>
              <a:gd name="connsiteY47" fmla="*/ 1120405 h 6248341"/>
              <a:gd name="connsiteX48" fmla="*/ 3080657 w 12642772"/>
              <a:gd name="connsiteY48" fmla="*/ 1120171 h 6248341"/>
              <a:gd name="connsiteX49" fmla="*/ 3085901 w 12642772"/>
              <a:gd name="connsiteY49" fmla="*/ 1121681 h 6248341"/>
              <a:gd name="connsiteX50" fmla="*/ 3109448 w 12642772"/>
              <a:gd name="connsiteY50" fmla="*/ 1097576 h 6248341"/>
              <a:gd name="connsiteX51" fmla="*/ 3120280 w 12642772"/>
              <a:gd name="connsiteY51" fmla="*/ 1092673 h 6248341"/>
              <a:gd name="connsiteX52" fmla="*/ 3151969 w 12642772"/>
              <a:gd name="connsiteY52" fmla="*/ 1093148 h 6248341"/>
              <a:gd name="connsiteX53" fmla="*/ 3156202 w 12642772"/>
              <a:gd name="connsiteY53" fmla="*/ 1091941 h 6248341"/>
              <a:gd name="connsiteX54" fmla="*/ 3218578 w 12642772"/>
              <a:gd name="connsiteY54" fmla="*/ 1084695 h 6248341"/>
              <a:gd name="connsiteX55" fmla="*/ 3291572 w 12642772"/>
              <a:gd name="connsiteY55" fmla="*/ 1074108 h 6248341"/>
              <a:gd name="connsiteX56" fmla="*/ 3335322 w 12642772"/>
              <a:gd name="connsiteY56" fmla="*/ 1065344 h 6248341"/>
              <a:gd name="connsiteX57" fmla="*/ 3444471 w 12642772"/>
              <a:gd name="connsiteY57" fmla="*/ 1040037 h 6248341"/>
              <a:gd name="connsiteX58" fmla="*/ 3516736 w 12642772"/>
              <a:gd name="connsiteY58" fmla="*/ 1044495 h 6248341"/>
              <a:gd name="connsiteX59" fmla="*/ 3529913 w 12642772"/>
              <a:gd name="connsiteY59" fmla="*/ 1036395 h 6248341"/>
              <a:gd name="connsiteX60" fmla="*/ 3534215 w 12642772"/>
              <a:gd name="connsiteY60" fmla="*/ 1032644 h 6248341"/>
              <a:gd name="connsiteX61" fmla="*/ 3541901 w 12642772"/>
              <a:gd name="connsiteY61" fmla="*/ 1028655 h 6248341"/>
              <a:gd name="connsiteX62" fmla="*/ 3542297 w 12642772"/>
              <a:gd name="connsiteY62" fmla="*/ 1028781 h 6248341"/>
              <a:gd name="connsiteX63" fmla="*/ 3549091 w 12642772"/>
              <a:gd name="connsiteY63" fmla="*/ 1024603 h 6248341"/>
              <a:gd name="connsiteX64" fmla="*/ 3668564 w 12642772"/>
              <a:gd name="connsiteY64" fmla="*/ 992085 h 6248341"/>
              <a:gd name="connsiteX65" fmla="*/ 3681760 w 12642772"/>
              <a:gd name="connsiteY65" fmla="*/ 989897 h 6248341"/>
              <a:gd name="connsiteX66" fmla="*/ 3683298 w 12642772"/>
              <a:gd name="connsiteY66" fmla="*/ 990533 h 6248341"/>
              <a:gd name="connsiteX67" fmla="*/ 3701238 w 12642772"/>
              <a:gd name="connsiteY67" fmla="*/ 978370 h 6248341"/>
              <a:gd name="connsiteX68" fmla="*/ 3727029 w 12642772"/>
              <a:gd name="connsiteY68" fmla="*/ 982634 h 6248341"/>
              <a:gd name="connsiteX69" fmla="*/ 3827462 w 12642772"/>
              <a:gd name="connsiteY69" fmla="*/ 983777 h 6248341"/>
              <a:gd name="connsiteX70" fmla="*/ 3939255 w 12642772"/>
              <a:gd name="connsiteY70" fmla="*/ 962526 h 6248341"/>
              <a:gd name="connsiteX71" fmla="*/ 3976764 w 12642772"/>
              <a:gd name="connsiteY71" fmla="*/ 943975 h 6248341"/>
              <a:gd name="connsiteX72" fmla="*/ 4039745 w 12642772"/>
              <a:gd name="connsiteY72" fmla="*/ 913576 h 6248341"/>
              <a:gd name="connsiteX73" fmla="*/ 4081478 w 12642772"/>
              <a:gd name="connsiteY73" fmla="*/ 863744 h 6248341"/>
              <a:gd name="connsiteX74" fmla="*/ 4136255 w 12642772"/>
              <a:gd name="connsiteY74" fmla="*/ 849070 h 6248341"/>
              <a:gd name="connsiteX75" fmla="*/ 4155885 w 12642772"/>
              <a:gd name="connsiteY75" fmla="*/ 880724 h 6248341"/>
              <a:gd name="connsiteX76" fmla="*/ 4212239 w 12642772"/>
              <a:gd name="connsiteY76" fmla="*/ 853648 h 6248341"/>
              <a:gd name="connsiteX77" fmla="*/ 4296968 w 12642772"/>
              <a:gd name="connsiteY77" fmla="*/ 808725 h 6248341"/>
              <a:gd name="connsiteX78" fmla="*/ 4347619 w 12642772"/>
              <a:gd name="connsiteY78" fmla="*/ 791871 h 6248341"/>
              <a:gd name="connsiteX79" fmla="*/ 4484035 w 12642772"/>
              <a:gd name="connsiteY79" fmla="*/ 736001 h 6248341"/>
              <a:gd name="connsiteX80" fmla="*/ 4619194 w 12642772"/>
              <a:gd name="connsiteY80" fmla="*/ 672546 h 6248341"/>
              <a:gd name="connsiteX81" fmla="*/ 4648276 w 12642772"/>
              <a:gd name="connsiteY81" fmla="*/ 677255 h 6248341"/>
              <a:gd name="connsiteX82" fmla="*/ 4658535 w 12642772"/>
              <a:gd name="connsiteY82" fmla="*/ 658404 h 6248341"/>
              <a:gd name="connsiteX83" fmla="*/ 4684435 w 12642772"/>
              <a:gd name="connsiteY83" fmla="*/ 658040 h 6248341"/>
              <a:gd name="connsiteX84" fmla="*/ 4685966 w 12642772"/>
              <a:gd name="connsiteY84" fmla="*/ 659300 h 6248341"/>
              <a:gd name="connsiteX85" fmla="*/ 4773323 w 12642772"/>
              <a:gd name="connsiteY85" fmla="*/ 620033 h 6248341"/>
              <a:gd name="connsiteX86" fmla="*/ 4789881 w 12642772"/>
              <a:gd name="connsiteY86" fmla="*/ 612833 h 6248341"/>
              <a:gd name="connsiteX87" fmla="*/ 4793116 w 12642772"/>
              <a:gd name="connsiteY87" fmla="*/ 606807 h 6248341"/>
              <a:gd name="connsiteX88" fmla="*/ 4818294 w 12642772"/>
              <a:gd name="connsiteY88" fmla="*/ 598208 h 6248341"/>
              <a:gd name="connsiteX89" fmla="*/ 4889379 w 12642772"/>
              <a:gd name="connsiteY89" fmla="*/ 574856 h 6248341"/>
              <a:gd name="connsiteX90" fmla="*/ 4967000 w 12642772"/>
              <a:gd name="connsiteY90" fmla="*/ 563548 h 6248341"/>
              <a:gd name="connsiteX91" fmla="*/ 5011397 w 12642772"/>
              <a:gd name="connsiteY91" fmla="*/ 546508 h 6248341"/>
              <a:gd name="connsiteX92" fmla="*/ 5017511 w 12642772"/>
              <a:gd name="connsiteY92" fmla="*/ 542737 h 6248341"/>
              <a:gd name="connsiteX93" fmla="*/ 5022951 w 12642772"/>
              <a:gd name="connsiteY93" fmla="*/ 543578 h 6248341"/>
              <a:gd name="connsiteX94" fmla="*/ 5028686 w 12642772"/>
              <a:gd name="connsiteY94" fmla="*/ 550797 h 6248341"/>
              <a:gd name="connsiteX95" fmla="*/ 5055222 w 12642772"/>
              <a:gd name="connsiteY95" fmla="*/ 551685 h 6248341"/>
              <a:gd name="connsiteX96" fmla="*/ 5058043 w 12642772"/>
              <a:gd name="connsiteY96" fmla="*/ 549365 h 6248341"/>
              <a:gd name="connsiteX97" fmla="*/ 5080769 w 12642772"/>
              <a:gd name="connsiteY97" fmla="*/ 559110 h 6248341"/>
              <a:gd name="connsiteX98" fmla="*/ 5100831 w 12642772"/>
              <a:gd name="connsiteY98" fmla="*/ 578170 h 6248341"/>
              <a:gd name="connsiteX99" fmla="*/ 5323302 w 12642772"/>
              <a:gd name="connsiteY99" fmla="*/ 551607 h 6248341"/>
              <a:gd name="connsiteX100" fmla="*/ 5524173 w 12642772"/>
              <a:gd name="connsiteY100" fmla="*/ 623428 h 6248341"/>
              <a:gd name="connsiteX101" fmla="*/ 5644692 w 12642772"/>
              <a:gd name="connsiteY101" fmla="*/ 606574 h 6248341"/>
              <a:gd name="connsiteX102" fmla="*/ 5984259 w 12642772"/>
              <a:gd name="connsiteY102" fmla="*/ 559264 h 6248341"/>
              <a:gd name="connsiteX103" fmla="*/ 6059790 w 12642772"/>
              <a:gd name="connsiteY103" fmla="*/ 538457 h 6248341"/>
              <a:gd name="connsiteX104" fmla="*/ 6130495 w 12642772"/>
              <a:gd name="connsiteY104" fmla="*/ 565308 h 6248341"/>
              <a:gd name="connsiteX105" fmla="*/ 6157089 w 12642772"/>
              <a:gd name="connsiteY105" fmla="*/ 547229 h 6248341"/>
              <a:gd name="connsiteX106" fmla="*/ 6161628 w 12642772"/>
              <a:gd name="connsiteY106" fmla="*/ 543616 h 6248341"/>
              <a:gd name="connsiteX107" fmla="*/ 6180804 w 12642772"/>
              <a:gd name="connsiteY107" fmla="*/ 539939 h 6248341"/>
              <a:gd name="connsiteX108" fmla="*/ 6184951 w 12642772"/>
              <a:gd name="connsiteY108" fmla="*/ 525424 h 6248341"/>
              <a:gd name="connsiteX109" fmla="*/ 6212909 w 12642772"/>
              <a:gd name="connsiteY109" fmla="*/ 510232 h 6248341"/>
              <a:gd name="connsiteX110" fmla="*/ 6248556 w 12642772"/>
              <a:gd name="connsiteY110" fmla="*/ 507226 h 6248341"/>
              <a:gd name="connsiteX111" fmla="*/ 6419167 w 12642772"/>
              <a:gd name="connsiteY111" fmla="*/ 508015 h 6248341"/>
              <a:gd name="connsiteX112" fmla="*/ 6520553 w 12642772"/>
              <a:gd name="connsiteY112" fmla="*/ 499890 h 6248341"/>
              <a:gd name="connsiteX113" fmla="*/ 6557985 w 12642772"/>
              <a:gd name="connsiteY113" fmla="*/ 483298 h 6248341"/>
              <a:gd name="connsiteX114" fmla="*/ 6610986 w 12642772"/>
              <a:gd name="connsiteY114" fmla="*/ 469207 h 6248341"/>
              <a:gd name="connsiteX115" fmla="*/ 6703685 w 12642772"/>
              <a:gd name="connsiteY115" fmla="*/ 433885 h 6248341"/>
              <a:gd name="connsiteX116" fmla="*/ 6829686 w 12642772"/>
              <a:gd name="connsiteY116" fmla="*/ 404609 h 6248341"/>
              <a:gd name="connsiteX117" fmla="*/ 6926071 w 12642772"/>
              <a:gd name="connsiteY117" fmla="*/ 440952 h 6248341"/>
              <a:gd name="connsiteX118" fmla="*/ 6933459 w 12642772"/>
              <a:gd name="connsiteY118" fmla="*/ 430117 h 6248341"/>
              <a:gd name="connsiteX119" fmla="*/ 6997730 w 12642772"/>
              <a:gd name="connsiteY119" fmla="*/ 427075 h 6248341"/>
              <a:gd name="connsiteX120" fmla="*/ 7228068 w 12642772"/>
              <a:gd name="connsiteY120" fmla="*/ 485987 h 6248341"/>
              <a:gd name="connsiteX121" fmla="*/ 7353524 w 12642772"/>
              <a:gd name="connsiteY121" fmla="*/ 478122 h 6248341"/>
              <a:gd name="connsiteX122" fmla="*/ 7397216 w 12642772"/>
              <a:gd name="connsiteY122" fmla="*/ 464113 h 6248341"/>
              <a:gd name="connsiteX123" fmla="*/ 7470470 w 12642772"/>
              <a:gd name="connsiteY123" fmla="*/ 441338 h 6248341"/>
              <a:gd name="connsiteX124" fmla="*/ 7523162 w 12642772"/>
              <a:gd name="connsiteY124" fmla="*/ 396692 h 6248341"/>
              <a:gd name="connsiteX125" fmla="*/ 7585229 w 12642772"/>
              <a:gd name="connsiteY125" fmla="*/ 388596 h 6248341"/>
              <a:gd name="connsiteX126" fmla="*/ 7602312 w 12642772"/>
              <a:gd name="connsiteY126" fmla="*/ 422441 h 6248341"/>
              <a:gd name="connsiteX127" fmla="*/ 7667842 w 12642772"/>
              <a:gd name="connsiteY127" fmla="*/ 402184 h 6248341"/>
              <a:gd name="connsiteX128" fmla="*/ 7766955 w 12642772"/>
              <a:gd name="connsiteY128" fmla="*/ 367538 h 6248341"/>
              <a:gd name="connsiteX129" fmla="*/ 7824808 w 12642772"/>
              <a:gd name="connsiteY129" fmla="*/ 356782 h 6248341"/>
              <a:gd name="connsiteX130" fmla="*/ 7982082 w 12642772"/>
              <a:gd name="connsiteY130" fmla="*/ 317381 h 6248341"/>
              <a:gd name="connsiteX131" fmla="*/ 8139042 w 12642772"/>
              <a:gd name="connsiteY131" fmla="*/ 270278 h 6248341"/>
              <a:gd name="connsiteX132" fmla="*/ 8188479 w 12642772"/>
              <a:gd name="connsiteY132" fmla="*/ 250893 h 6248341"/>
              <a:gd name="connsiteX133" fmla="*/ 8197460 w 12642772"/>
              <a:gd name="connsiteY133" fmla="*/ 227412 h 6248341"/>
              <a:gd name="connsiteX134" fmla="*/ 8236543 w 12642772"/>
              <a:gd name="connsiteY134" fmla="*/ 231896 h 6248341"/>
              <a:gd name="connsiteX135" fmla="*/ 8288656 w 12642772"/>
              <a:gd name="connsiteY135" fmla="*/ 233518 h 6248341"/>
              <a:gd name="connsiteX136" fmla="*/ 8365194 w 12642772"/>
              <a:gd name="connsiteY136" fmla="*/ 255354 h 6248341"/>
              <a:gd name="connsiteX137" fmla="*/ 8371093 w 12642772"/>
              <a:gd name="connsiteY137" fmla="*/ 253056 h 6248341"/>
              <a:gd name="connsiteX138" fmla="*/ 8380079 w 12642772"/>
              <a:gd name="connsiteY138" fmla="*/ 251533 h 6248341"/>
              <a:gd name="connsiteX139" fmla="*/ 8380352 w 12642772"/>
              <a:gd name="connsiteY139" fmla="*/ 251771 h 6248341"/>
              <a:gd name="connsiteX140" fmla="*/ 8388670 w 12642772"/>
              <a:gd name="connsiteY140" fmla="*/ 249803 h 6248341"/>
              <a:gd name="connsiteX141" fmla="*/ 8439400 w 12642772"/>
              <a:gd name="connsiteY141" fmla="*/ 252189 h 6248341"/>
              <a:gd name="connsiteX142" fmla="*/ 8502127 w 12642772"/>
              <a:gd name="connsiteY142" fmla="*/ 246524 h 6248341"/>
              <a:gd name="connsiteX143" fmla="*/ 8575600 w 12642772"/>
              <a:gd name="connsiteY143" fmla="*/ 247912 h 6248341"/>
              <a:gd name="connsiteX144" fmla="*/ 8609423 w 12642772"/>
              <a:gd name="connsiteY144" fmla="*/ 225288 h 6248341"/>
              <a:gd name="connsiteX145" fmla="*/ 8628794 w 12642772"/>
              <a:gd name="connsiteY145" fmla="*/ 220632 h 6248341"/>
              <a:gd name="connsiteX146" fmla="*/ 8631243 w 12642772"/>
              <a:gd name="connsiteY146" fmla="*/ 221270 h 6248341"/>
              <a:gd name="connsiteX147" fmla="*/ 8708752 w 12642772"/>
              <a:gd name="connsiteY147" fmla="*/ 203517 h 6248341"/>
              <a:gd name="connsiteX148" fmla="*/ 8825952 w 12642772"/>
              <a:gd name="connsiteY148" fmla="*/ 177822 h 6248341"/>
              <a:gd name="connsiteX149" fmla="*/ 8862166 w 12642772"/>
              <a:gd name="connsiteY149" fmla="*/ 170735 h 6248341"/>
              <a:gd name="connsiteX150" fmla="*/ 8884490 w 12642772"/>
              <a:gd name="connsiteY150" fmla="*/ 165616 h 6248341"/>
              <a:gd name="connsiteX151" fmla="*/ 8918298 w 12642772"/>
              <a:gd name="connsiteY151" fmla="*/ 194546 h 6248341"/>
              <a:gd name="connsiteX152" fmla="*/ 8948572 w 12642772"/>
              <a:gd name="connsiteY152" fmla="*/ 207940 h 6248341"/>
              <a:gd name="connsiteX153" fmla="*/ 9104724 w 12642772"/>
              <a:gd name="connsiteY153" fmla="*/ 178319 h 6248341"/>
              <a:gd name="connsiteX154" fmla="*/ 9198328 w 12642772"/>
              <a:gd name="connsiteY154" fmla="*/ 159122 h 6248341"/>
              <a:gd name="connsiteX155" fmla="*/ 9339412 w 12642772"/>
              <a:gd name="connsiteY155" fmla="*/ 203422 h 6248341"/>
              <a:gd name="connsiteX156" fmla="*/ 9409165 w 12642772"/>
              <a:gd name="connsiteY156" fmla="*/ 216989 h 6248341"/>
              <a:gd name="connsiteX157" fmla="*/ 9516379 w 12642772"/>
              <a:gd name="connsiteY157" fmla="*/ 220757 h 6248341"/>
              <a:gd name="connsiteX158" fmla="*/ 9615958 w 12642772"/>
              <a:gd name="connsiteY158" fmla="*/ 196389 h 6248341"/>
              <a:gd name="connsiteX159" fmla="*/ 9860346 w 12642772"/>
              <a:gd name="connsiteY159" fmla="*/ 177067 h 6248341"/>
              <a:gd name="connsiteX160" fmla="*/ 10071193 w 12642772"/>
              <a:gd name="connsiteY160" fmla="*/ 142345 h 6248341"/>
              <a:gd name="connsiteX161" fmla="*/ 10270876 w 12642772"/>
              <a:gd name="connsiteY161" fmla="*/ 164464 h 6248341"/>
              <a:gd name="connsiteX162" fmla="*/ 10338607 w 12642772"/>
              <a:gd name="connsiteY162" fmla="*/ 202846 h 6248341"/>
              <a:gd name="connsiteX163" fmla="*/ 10370927 w 12642772"/>
              <a:gd name="connsiteY163" fmla="*/ 198630 h 6248341"/>
              <a:gd name="connsiteX164" fmla="*/ 10423650 w 12642772"/>
              <a:gd name="connsiteY164" fmla="*/ 187033 h 6248341"/>
              <a:gd name="connsiteX165" fmla="*/ 10507238 w 12642772"/>
              <a:gd name="connsiteY165" fmla="*/ 199359 h 6248341"/>
              <a:gd name="connsiteX166" fmla="*/ 10712234 w 12642772"/>
              <a:gd name="connsiteY166" fmla="*/ 202150 h 6248341"/>
              <a:gd name="connsiteX167" fmla="*/ 10955598 w 12642772"/>
              <a:gd name="connsiteY167" fmla="*/ 236823 h 6248341"/>
              <a:gd name="connsiteX168" fmla="*/ 11210395 w 12642772"/>
              <a:gd name="connsiteY168" fmla="*/ 197924 h 6248341"/>
              <a:gd name="connsiteX169" fmla="*/ 11355556 w 12642772"/>
              <a:gd name="connsiteY169" fmla="*/ 131371 h 6248341"/>
              <a:gd name="connsiteX170" fmla="*/ 11531644 w 12642772"/>
              <a:gd name="connsiteY170" fmla="*/ 99364 h 6248341"/>
              <a:gd name="connsiteX171" fmla="*/ 11719114 w 12642772"/>
              <a:gd name="connsiteY171" fmla="*/ 62439 h 6248341"/>
              <a:gd name="connsiteX172" fmla="*/ 11814686 w 12642772"/>
              <a:gd name="connsiteY172" fmla="*/ 38458 h 6248341"/>
              <a:gd name="connsiteX173" fmla="*/ 11865687 w 12642772"/>
              <a:gd name="connsiteY173" fmla="*/ 10088 h 6248341"/>
              <a:gd name="connsiteX174" fmla="*/ 11957454 w 12642772"/>
              <a:gd name="connsiteY174" fmla="*/ 4020 h 6248341"/>
              <a:gd name="connsiteX175" fmla="*/ 11975060 w 12642772"/>
              <a:gd name="connsiteY175" fmla="*/ 0 h 6248341"/>
              <a:gd name="connsiteX176" fmla="*/ 12006839 w 12642772"/>
              <a:gd name="connsiteY176" fmla="*/ 210943 h 6248341"/>
              <a:gd name="connsiteX177" fmla="*/ 12642772 w 12642772"/>
              <a:gd name="connsiteY177" fmla="*/ 4432052 h 624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12642772" h="6248341">
                <a:moveTo>
                  <a:pt x="12642772" y="4432052"/>
                </a:moveTo>
                <a:lnTo>
                  <a:pt x="586822" y="6248341"/>
                </a:lnTo>
                <a:cubicBezTo>
                  <a:pt x="413471" y="5111477"/>
                  <a:pt x="173350" y="3531407"/>
                  <a:pt x="0" y="2394542"/>
                </a:cubicBezTo>
                <a:lnTo>
                  <a:pt x="52893" y="2306669"/>
                </a:lnTo>
                <a:cubicBezTo>
                  <a:pt x="67266" y="2306793"/>
                  <a:pt x="118504" y="2297204"/>
                  <a:pt x="131535" y="2293621"/>
                </a:cubicBezTo>
                <a:cubicBezTo>
                  <a:pt x="235982" y="2302858"/>
                  <a:pt x="197087" y="2291745"/>
                  <a:pt x="244153" y="2272261"/>
                </a:cubicBezTo>
                <a:cubicBezTo>
                  <a:pt x="288465" y="2263813"/>
                  <a:pt x="287831" y="2252199"/>
                  <a:pt x="324401" y="2233208"/>
                </a:cubicBezTo>
                <a:lnTo>
                  <a:pt x="463569" y="2158308"/>
                </a:lnTo>
                <a:cubicBezTo>
                  <a:pt x="506591" y="2135434"/>
                  <a:pt x="546976" y="2145326"/>
                  <a:pt x="582537" y="2095961"/>
                </a:cubicBezTo>
                <a:lnTo>
                  <a:pt x="638937" y="2008169"/>
                </a:lnTo>
                <a:cubicBezTo>
                  <a:pt x="686285" y="1999141"/>
                  <a:pt x="708248" y="1959382"/>
                  <a:pt x="749855" y="1936088"/>
                </a:cubicBezTo>
                <a:cubicBezTo>
                  <a:pt x="791527" y="1909991"/>
                  <a:pt x="819909" y="1906478"/>
                  <a:pt x="856553" y="1892728"/>
                </a:cubicBezTo>
                <a:cubicBezTo>
                  <a:pt x="872688" y="1896553"/>
                  <a:pt x="926797" y="1876988"/>
                  <a:pt x="939338" y="1863906"/>
                </a:cubicBezTo>
                <a:cubicBezTo>
                  <a:pt x="981108" y="1859053"/>
                  <a:pt x="963180" y="1865189"/>
                  <a:pt x="987836" y="1848470"/>
                </a:cubicBezTo>
                <a:cubicBezTo>
                  <a:pt x="1023003" y="1873965"/>
                  <a:pt x="1058671" y="1841751"/>
                  <a:pt x="1086094" y="1834336"/>
                </a:cubicBezTo>
                <a:cubicBezTo>
                  <a:pt x="1102835" y="1828051"/>
                  <a:pt x="1139360" y="1818268"/>
                  <a:pt x="1155607" y="1814299"/>
                </a:cubicBezTo>
                <a:cubicBezTo>
                  <a:pt x="1183758" y="1810365"/>
                  <a:pt x="1218373" y="1759163"/>
                  <a:pt x="1219621" y="1774472"/>
                </a:cubicBezTo>
                <a:cubicBezTo>
                  <a:pt x="1242899" y="1773567"/>
                  <a:pt x="1244829" y="1741322"/>
                  <a:pt x="1275113" y="1734756"/>
                </a:cubicBezTo>
                <a:cubicBezTo>
                  <a:pt x="1334421" y="1687737"/>
                  <a:pt x="1295937" y="1706696"/>
                  <a:pt x="1337800" y="1684579"/>
                </a:cubicBezTo>
                <a:cubicBezTo>
                  <a:pt x="1379663" y="1662462"/>
                  <a:pt x="1466954" y="1627202"/>
                  <a:pt x="1526287" y="1602057"/>
                </a:cubicBezTo>
                <a:cubicBezTo>
                  <a:pt x="1553390" y="1592996"/>
                  <a:pt x="1540999" y="1570289"/>
                  <a:pt x="1579126" y="1559561"/>
                </a:cubicBezTo>
                <a:cubicBezTo>
                  <a:pt x="1602892" y="1557552"/>
                  <a:pt x="1622220" y="1540740"/>
                  <a:pt x="1651242" y="1546569"/>
                </a:cubicBezTo>
                <a:cubicBezTo>
                  <a:pt x="1661191" y="1549244"/>
                  <a:pt x="1688001" y="1544372"/>
                  <a:pt x="1712038" y="1533432"/>
                </a:cubicBezTo>
                <a:cubicBezTo>
                  <a:pt x="1722220" y="1540383"/>
                  <a:pt x="1747544" y="1527611"/>
                  <a:pt x="1758402" y="1525816"/>
                </a:cubicBezTo>
                <a:cubicBezTo>
                  <a:pt x="1772533" y="1530625"/>
                  <a:pt x="1819420" y="1514186"/>
                  <a:pt x="1831776" y="1504679"/>
                </a:cubicBezTo>
                <a:lnTo>
                  <a:pt x="1963032" y="1472999"/>
                </a:lnTo>
                <a:lnTo>
                  <a:pt x="2006520" y="1464281"/>
                </a:lnTo>
                <a:cubicBezTo>
                  <a:pt x="2014344" y="1465241"/>
                  <a:pt x="2041522" y="1459774"/>
                  <a:pt x="2049195" y="1459572"/>
                </a:cubicBezTo>
                <a:cubicBezTo>
                  <a:pt x="2087954" y="1443290"/>
                  <a:pt x="2101777" y="1440700"/>
                  <a:pt x="2125117" y="1432093"/>
                </a:cubicBezTo>
                <a:cubicBezTo>
                  <a:pt x="2165647" y="1425840"/>
                  <a:pt x="2196015" y="1424572"/>
                  <a:pt x="2234987" y="1408543"/>
                </a:cubicBezTo>
                <a:lnTo>
                  <a:pt x="2349979" y="1370325"/>
                </a:lnTo>
                <a:cubicBezTo>
                  <a:pt x="2404061" y="1372089"/>
                  <a:pt x="2474940" y="1352732"/>
                  <a:pt x="2490342" y="1337371"/>
                </a:cubicBezTo>
                <a:cubicBezTo>
                  <a:pt x="2552946" y="1313179"/>
                  <a:pt x="2651266" y="1271354"/>
                  <a:pt x="2721983" y="1255221"/>
                </a:cubicBezTo>
                <a:lnTo>
                  <a:pt x="2740778" y="1232389"/>
                </a:lnTo>
                <a:lnTo>
                  <a:pt x="2772006" y="1218123"/>
                </a:lnTo>
                <a:cubicBezTo>
                  <a:pt x="2798565" y="1204582"/>
                  <a:pt x="2824316" y="1189775"/>
                  <a:pt x="2850754" y="1180094"/>
                </a:cubicBezTo>
                <a:cubicBezTo>
                  <a:pt x="2858486" y="1174495"/>
                  <a:pt x="2865479" y="1167162"/>
                  <a:pt x="2872381" y="1159349"/>
                </a:cubicBezTo>
                <a:lnTo>
                  <a:pt x="2877664" y="1153429"/>
                </a:lnTo>
                <a:lnTo>
                  <a:pt x="2898982" y="1143332"/>
                </a:lnTo>
                <a:lnTo>
                  <a:pt x="2900154" y="1144257"/>
                </a:lnTo>
                <a:cubicBezTo>
                  <a:pt x="2903604" y="1145940"/>
                  <a:pt x="2907687" y="1146454"/>
                  <a:pt x="2913224" y="1144530"/>
                </a:cubicBezTo>
                <a:cubicBezTo>
                  <a:pt x="2914663" y="1164458"/>
                  <a:pt x="2920456" y="1149846"/>
                  <a:pt x="2936660" y="1142412"/>
                </a:cubicBezTo>
                <a:cubicBezTo>
                  <a:pt x="2942509" y="1171704"/>
                  <a:pt x="2981016" y="1130300"/>
                  <a:pt x="2997572" y="1141831"/>
                </a:cubicBezTo>
                <a:lnTo>
                  <a:pt x="3044472" y="1131369"/>
                </a:lnTo>
                <a:lnTo>
                  <a:pt x="3044790" y="1131569"/>
                </a:lnTo>
                <a:cubicBezTo>
                  <a:pt x="3046855" y="1131486"/>
                  <a:pt x="3049590" y="1130734"/>
                  <a:pt x="3053469" y="1129009"/>
                </a:cubicBezTo>
                <a:lnTo>
                  <a:pt x="3058924" y="1126056"/>
                </a:lnTo>
                <a:lnTo>
                  <a:pt x="3074299" y="1120405"/>
                </a:lnTo>
                <a:lnTo>
                  <a:pt x="3080657" y="1120171"/>
                </a:lnTo>
                <a:lnTo>
                  <a:pt x="3085901" y="1121681"/>
                </a:lnTo>
                <a:cubicBezTo>
                  <a:pt x="3089424" y="1117040"/>
                  <a:pt x="3098046" y="1105705"/>
                  <a:pt x="3109448" y="1097576"/>
                </a:cubicBezTo>
                <a:lnTo>
                  <a:pt x="3120280" y="1092673"/>
                </a:lnTo>
                <a:lnTo>
                  <a:pt x="3151969" y="1093148"/>
                </a:lnTo>
                <a:lnTo>
                  <a:pt x="3156202" y="1091941"/>
                </a:lnTo>
                <a:lnTo>
                  <a:pt x="3218578" y="1084695"/>
                </a:lnTo>
                <a:cubicBezTo>
                  <a:pt x="3245764" y="1081888"/>
                  <a:pt x="3273631" y="1078650"/>
                  <a:pt x="3291572" y="1074108"/>
                </a:cubicBezTo>
                <a:cubicBezTo>
                  <a:pt x="3322176" y="1058413"/>
                  <a:pt x="3296217" y="1076449"/>
                  <a:pt x="3335322" y="1065344"/>
                </a:cubicBezTo>
                <a:cubicBezTo>
                  <a:pt x="3368156" y="1040199"/>
                  <a:pt x="3402741" y="1051987"/>
                  <a:pt x="3444471" y="1040037"/>
                </a:cubicBezTo>
                <a:lnTo>
                  <a:pt x="3516736" y="1044495"/>
                </a:lnTo>
                <a:lnTo>
                  <a:pt x="3529913" y="1036395"/>
                </a:lnTo>
                <a:lnTo>
                  <a:pt x="3534215" y="1032644"/>
                </a:lnTo>
                <a:cubicBezTo>
                  <a:pt x="3537422" y="1030324"/>
                  <a:pt x="3539868" y="1029116"/>
                  <a:pt x="3541901" y="1028655"/>
                </a:cubicBezTo>
                <a:lnTo>
                  <a:pt x="3542297" y="1028781"/>
                </a:lnTo>
                <a:lnTo>
                  <a:pt x="3549091" y="1024603"/>
                </a:lnTo>
                <a:lnTo>
                  <a:pt x="3668564" y="992085"/>
                </a:lnTo>
                <a:cubicBezTo>
                  <a:pt x="3673354" y="989271"/>
                  <a:pt x="3677647" y="988983"/>
                  <a:pt x="3681760" y="989897"/>
                </a:cubicBezTo>
                <a:lnTo>
                  <a:pt x="3683298" y="990533"/>
                </a:lnTo>
                <a:lnTo>
                  <a:pt x="3701238" y="978370"/>
                </a:lnTo>
                <a:lnTo>
                  <a:pt x="3727029" y="982634"/>
                </a:lnTo>
                <a:cubicBezTo>
                  <a:pt x="3762166" y="985324"/>
                  <a:pt x="3795029" y="982802"/>
                  <a:pt x="3827462" y="983777"/>
                </a:cubicBezTo>
                <a:cubicBezTo>
                  <a:pt x="3899741" y="979875"/>
                  <a:pt x="3841175" y="923865"/>
                  <a:pt x="3939255" y="962526"/>
                </a:cubicBezTo>
                <a:cubicBezTo>
                  <a:pt x="3944820" y="939198"/>
                  <a:pt x="3955882" y="936428"/>
                  <a:pt x="3976764" y="943975"/>
                </a:cubicBezTo>
                <a:cubicBezTo>
                  <a:pt x="4011587" y="940445"/>
                  <a:pt x="3998825" y="885884"/>
                  <a:pt x="4039745" y="913576"/>
                </a:cubicBezTo>
                <a:cubicBezTo>
                  <a:pt x="4028069" y="885008"/>
                  <a:pt x="4103064" y="891976"/>
                  <a:pt x="4081478" y="863744"/>
                </a:cubicBezTo>
                <a:cubicBezTo>
                  <a:pt x="4098995" y="833348"/>
                  <a:pt x="4118253" y="875924"/>
                  <a:pt x="4136255" y="849070"/>
                </a:cubicBezTo>
                <a:cubicBezTo>
                  <a:pt x="4160412" y="839702"/>
                  <a:pt x="4127630" y="882883"/>
                  <a:pt x="4155885" y="880724"/>
                </a:cubicBezTo>
                <a:cubicBezTo>
                  <a:pt x="4189159" y="872776"/>
                  <a:pt x="4199073" y="926940"/>
                  <a:pt x="4212239" y="853648"/>
                </a:cubicBezTo>
                <a:cubicBezTo>
                  <a:pt x="4250628" y="864621"/>
                  <a:pt x="4251711" y="832443"/>
                  <a:pt x="4296968" y="808725"/>
                </a:cubicBezTo>
                <a:cubicBezTo>
                  <a:pt x="4320354" y="822560"/>
                  <a:pt x="4334944" y="811306"/>
                  <a:pt x="4347619" y="791871"/>
                </a:cubicBezTo>
                <a:cubicBezTo>
                  <a:pt x="4395320" y="788176"/>
                  <a:pt x="4433289" y="755394"/>
                  <a:pt x="4484035" y="736001"/>
                </a:cubicBezTo>
                <a:cubicBezTo>
                  <a:pt x="4544675" y="745654"/>
                  <a:pt x="4564925" y="693074"/>
                  <a:pt x="4619194" y="672546"/>
                </a:cubicBezTo>
                <a:cubicBezTo>
                  <a:pt x="4633191" y="680042"/>
                  <a:pt x="4642217" y="680768"/>
                  <a:pt x="4648276" y="677255"/>
                </a:cubicBezTo>
                <a:lnTo>
                  <a:pt x="4658535" y="658404"/>
                </a:lnTo>
                <a:lnTo>
                  <a:pt x="4684435" y="658040"/>
                </a:lnTo>
                <a:lnTo>
                  <a:pt x="4685966" y="659300"/>
                </a:lnTo>
                <a:lnTo>
                  <a:pt x="4773323" y="620033"/>
                </a:lnTo>
                <a:lnTo>
                  <a:pt x="4789881" y="612833"/>
                </a:lnTo>
                <a:lnTo>
                  <a:pt x="4793116" y="606807"/>
                </a:lnTo>
                <a:cubicBezTo>
                  <a:pt x="4797413" y="602517"/>
                  <a:pt x="4804603" y="599222"/>
                  <a:pt x="4818294" y="598208"/>
                </a:cubicBezTo>
                <a:lnTo>
                  <a:pt x="4889379" y="574856"/>
                </a:lnTo>
                <a:cubicBezTo>
                  <a:pt x="4924646" y="568531"/>
                  <a:pt x="4935327" y="565911"/>
                  <a:pt x="4967000" y="563548"/>
                </a:cubicBezTo>
                <a:cubicBezTo>
                  <a:pt x="4986586" y="557770"/>
                  <a:pt x="5000668" y="551967"/>
                  <a:pt x="5011397" y="546508"/>
                </a:cubicBezTo>
                <a:lnTo>
                  <a:pt x="5017511" y="542737"/>
                </a:lnTo>
                <a:lnTo>
                  <a:pt x="5022951" y="543578"/>
                </a:lnTo>
                <a:lnTo>
                  <a:pt x="5028686" y="550797"/>
                </a:lnTo>
                <a:cubicBezTo>
                  <a:pt x="5034551" y="555023"/>
                  <a:pt x="5042525" y="556487"/>
                  <a:pt x="5055222" y="551685"/>
                </a:cubicBezTo>
                <a:lnTo>
                  <a:pt x="5058043" y="549365"/>
                </a:lnTo>
                <a:lnTo>
                  <a:pt x="5080769" y="559110"/>
                </a:lnTo>
                <a:cubicBezTo>
                  <a:pt x="5088231" y="563815"/>
                  <a:pt x="5095030" y="569979"/>
                  <a:pt x="5100831" y="578170"/>
                </a:cubicBezTo>
                <a:cubicBezTo>
                  <a:pt x="5170380" y="527737"/>
                  <a:pt x="5243922" y="564793"/>
                  <a:pt x="5323302" y="551607"/>
                </a:cubicBezTo>
                <a:cubicBezTo>
                  <a:pt x="5351315" y="478451"/>
                  <a:pt x="5497865" y="556036"/>
                  <a:pt x="5524173" y="623428"/>
                </a:cubicBezTo>
                <a:cubicBezTo>
                  <a:pt x="5517268" y="543117"/>
                  <a:pt x="5711665" y="703794"/>
                  <a:pt x="5644692" y="606574"/>
                </a:cubicBezTo>
                <a:lnTo>
                  <a:pt x="5984259" y="559264"/>
                </a:lnTo>
                <a:cubicBezTo>
                  <a:pt x="6030154" y="495862"/>
                  <a:pt x="6007425" y="553220"/>
                  <a:pt x="6059790" y="538457"/>
                </a:cubicBezTo>
                <a:cubicBezTo>
                  <a:pt x="6050344" y="594649"/>
                  <a:pt x="6121744" y="503179"/>
                  <a:pt x="6130495" y="565308"/>
                </a:cubicBezTo>
                <a:cubicBezTo>
                  <a:pt x="6139748" y="560655"/>
                  <a:pt x="6148435" y="554186"/>
                  <a:pt x="6157089" y="547229"/>
                </a:cubicBezTo>
                <a:lnTo>
                  <a:pt x="6161628" y="543616"/>
                </a:lnTo>
                <a:lnTo>
                  <a:pt x="6180804" y="539939"/>
                </a:lnTo>
                <a:lnTo>
                  <a:pt x="6184951" y="525424"/>
                </a:lnTo>
                <a:lnTo>
                  <a:pt x="6212909" y="510232"/>
                </a:lnTo>
                <a:cubicBezTo>
                  <a:pt x="6223574" y="506625"/>
                  <a:pt x="6235279" y="505181"/>
                  <a:pt x="6248556" y="507226"/>
                </a:cubicBezTo>
                <a:cubicBezTo>
                  <a:pt x="6294288" y="537334"/>
                  <a:pt x="6362573" y="467613"/>
                  <a:pt x="6419167" y="508015"/>
                </a:cubicBezTo>
                <a:cubicBezTo>
                  <a:pt x="6440234" y="517921"/>
                  <a:pt x="6506991" y="518278"/>
                  <a:pt x="6520553" y="499890"/>
                </a:cubicBezTo>
                <a:cubicBezTo>
                  <a:pt x="6534665" y="496161"/>
                  <a:pt x="6550555" y="503153"/>
                  <a:pt x="6557985" y="483298"/>
                </a:cubicBezTo>
                <a:cubicBezTo>
                  <a:pt x="6569810" y="459469"/>
                  <a:pt x="6616472" y="497766"/>
                  <a:pt x="6610986" y="469207"/>
                </a:cubicBezTo>
                <a:cubicBezTo>
                  <a:pt x="6644167" y="495476"/>
                  <a:pt x="6674091" y="445680"/>
                  <a:pt x="6703685" y="433885"/>
                </a:cubicBezTo>
                <a:cubicBezTo>
                  <a:pt x="6729555" y="459786"/>
                  <a:pt x="6766135" y="409500"/>
                  <a:pt x="6829686" y="404609"/>
                </a:cubicBezTo>
                <a:cubicBezTo>
                  <a:pt x="6858065" y="434525"/>
                  <a:pt x="6872501" y="400914"/>
                  <a:pt x="6926071" y="440952"/>
                </a:cubicBezTo>
                <a:cubicBezTo>
                  <a:pt x="6928018" y="437011"/>
                  <a:pt x="6930506" y="433362"/>
                  <a:pt x="6933459" y="430117"/>
                </a:cubicBezTo>
                <a:cubicBezTo>
                  <a:pt x="6950612" y="411270"/>
                  <a:pt x="6979388" y="409908"/>
                  <a:pt x="6997730" y="427075"/>
                </a:cubicBezTo>
                <a:cubicBezTo>
                  <a:pt x="7082631" y="480403"/>
                  <a:pt x="7157271" y="476334"/>
                  <a:pt x="7228068" y="485987"/>
                </a:cubicBezTo>
                <a:cubicBezTo>
                  <a:pt x="7307806" y="490694"/>
                  <a:pt x="7251469" y="427974"/>
                  <a:pt x="7353524" y="478122"/>
                </a:cubicBezTo>
                <a:cubicBezTo>
                  <a:pt x="7362883" y="455559"/>
                  <a:pt x="7375392" y="454116"/>
                  <a:pt x="7397216" y="464113"/>
                </a:cubicBezTo>
                <a:cubicBezTo>
                  <a:pt x="7435863" y="464738"/>
                  <a:pt x="7429507" y="408907"/>
                  <a:pt x="7470470" y="441338"/>
                </a:cubicBezTo>
                <a:cubicBezTo>
                  <a:pt x="7461672" y="411511"/>
                  <a:pt x="7542865" y="427363"/>
                  <a:pt x="7523162" y="396692"/>
                </a:cubicBezTo>
                <a:cubicBezTo>
                  <a:pt x="7546603" y="368516"/>
                  <a:pt x="7561752" y="413189"/>
                  <a:pt x="7585229" y="388596"/>
                </a:cubicBezTo>
                <a:cubicBezTo>
                  <a:pt x="7613007" y="382141"/>
                  <a:pt x="7571052" y="421230"/>
                  <a:pt x="7602312" y="422441"/>
                </a:cubicBezTo>
                <a:cubicBezTo>
                  <a:pt x="7639880" y="418484"/>
                  <a:pt x="7643170" y="473582"/>
                  <a:pt x="7667842" y="402184"/>
                </a:cubicBezTo>
                <a:cubicBezTo>
                  <a:pt x="7708368" y="417673"/>
                  <a:pt x="7714055" y="385770"/>
                  <a:pt x="7766955" y="367538"/>
                </a:cubicBezTo>
                <a:cubicBezTo>
                  <a:pt x="7790642" y="384091"/>
                  <a:pt x="7808202" y="374622"/>
                  <a:pt x="7824808" y="356782"/>
                </a:cubicBezTo>
                <a:cubicBezTo>
                  <a:pt x="7877588" y="358773"/>
                  <a:pt x="7923771" y="330652"/>
                  <a:pt x="7982082" y="317381"/>
                </a:cubicBezTo>
                <a:cubicBezTo>
                  <a:pt x="8047173" y="334199"/>
                  <a:pt x="8076711" y="284263"/>
                  <a:pt x="8139042" y="270278"/>
                </a:cubicBezTo>
                <a:cubicBezTo>
                  <a:pt x="8171699" y="291139"/>
                  <a:pt x="8180849" y="273703"/>
                  <a:pt x="8188479" y="250893"/>
                </a:cubicBezTo>
                <a:lnTo>
                  <a:pt x="8197460" y="227412"/>
                </a:lnTo>
                <a:lnTo>
                  <a:pt x="8236543" y="231896"/>
                </a:lnTo>
                <a:cubicBezTo>
                  <a:pt x="8252245" y="232878"/>
                  <a:pt x="8267047" y="233030"/>
                  <a:pt x="8288656" y="233518"/>
                </a:cubicBezTo>
                <a:lnTo>
                  <a:pt x="8365194" y="255354"/>
                </a:lnTo>
                <a:lnTo>
                  <a:pt x="8371093" y="253056"/>
                </a:lnTo>
                <a:cubicBezTo>
                  <a:pt x="8375220" y="251794"/>
                  <a:pt x="8378040" y="251369"/>
                  <a:pt x="8380079" y="251533"/>
                </a:cubicBezTo>
                <a:lnTo>
                  <a:pt x="8380352" y="251771"/>
                </a:lnTo>
                <a:lnTo>
                  <a:pt x="8388670" y="249803"/>
                </a:lnTo>
                <a:cubicBezTo>
                  <a:pt x="8402579" y="245856"/>
                  <a:pt x="8426713" y="256901"/>
                  <a:pt x="8439400" y="252189"/>
                </a:cubicBezTo>
                <a:cubicBezTo>
                  <a:pt x="8461985" y="253229"/>
                  <a:pt x="8486049" y="243125"/>
                  <a:pt x="8502127" y="246524"/>
                </a:cubicBezTo>
                <a:lnTo>
                  <a:pt x="8575600" y="247912"/>
                </a:lnTo>
                <a:lnTo>
                  <a:pt x="8609423" y="225288"/>
                </a:lnTo>
                <a:cubicBezTo>
                  <a:pt x="8613054" y="222366"/>
                  <a:pt x="8618682" y="220403"/>
                  <a:pt x="8628794" y="220632"/>
                </a:cubicBezTo>
                <a:lnTo>
                  <a:pt x="8631243" y="221270"/>
                </a:lnTo>
                <a:cubicBezTo>
                  <a:pt x="8636121" y="217981"/>
                  <a:pt x="8676301" y="210759"/>
                  <a:pt x="8708752" y="203517"/>
                </a:cubicBezTo>
                <a:cubicBezTo>
                  <a:pt x="8760405" y="193315"/>
                  <a:pt x="8765450" y="184312"/>
                  <a:pt x="8825952" y="177822"/>
                </a:cubicBezTo>
                <a:cubicBezTo>
                  <a:pt x="8840694" y="175283"/>
                  <a:pt x="8852337" y="172902"/>
                  <a:pt x="8862166" y="170735"/>
                </a:cubicBezTo>
                <a:lnTo>
                  <a:pt x="8884490" y="165616"/>
                </a:lnTo>
                <a:lnTo>
                  <a:pt x="8918298" y="194546"/>
                </a:lnTo>
                <a:cubicBezTo>
                  <a:pt x="8929331" y="203143"/>
                  <a:pt x="8939711" y="209096"/>
                  <a:pt x="8948572" y="207940"/>
                </a:cubicBezTo>
                <a:cubicBezTo>
                  <a:pt x="9007398" y="191013"/>
                  <a:pt x="9066382" y="123071"/>
                  <a:pt x="9104724" y="178319"/>
                </a:cubicBezTo>
                <a:cubicBezTo>
                  <a:pt x="9146350" y="170182"/>
                  <a:pt x="9159213" y="154939"/>
                  <a:pt x="9198328" y="159122"/>
                </a:cubicBezTo>
                <a:cubicBezTo>
                  <a:pt x="9243361" y="178179"/>
                  <a:pt x="9337410" y="133426"/>
                  <a:pt x="9339412" y="203422"/>
                </a:cubicBezTo>
                <a:cubicBezTo>
                  <a:pt x="9356193" y="242785"/>
                  <a:pt x="9404145" y="172882"/>
                  <a:pt x="9409165" y="216989"/>
                </a:cubicBezTo>
                <a:cubicBezTo>
                  <a:pt x="9430000" y="185563"/>
                  <a:pt x="9477391" y="226977"/>
                  <a:pt x="9516379" y="220757"/>
                </a:cubicBezTo>
                <a:cubicBezTo>
                  <a:pt x="9525989" y="239713"/>
                  <a:pt x="9601557" y="209033"/>
                  <a:pt x="9615958" y="196389"/>
                </a:cubicBezTo>
                <a:cubicBezTo>
                  <a:pt x="9740300" y="170539"/>
                  <a:pt x="9758977" y="138949"/>
                  <a:pt x="9860346" y="177067"/>
                </a:cubicBezTo>
                <a:cubicBezTo>
                  <a:pt x="9889677" y="171165"/>
                  <a:pt x="10006630" y="193672"/>
                  <a:pt x="10071193" y="142345"/>
                </a:cubicBezTo>
                <a:cubicBezTo>
                  <a:pt x="10108399" y="184331"/>
                  <a:pt x="10235527" y="166620"/>
                  <a:pt x="10270876" y="164464"/>
                </a:cubicBezTo>
                <a:cubicBezTo>
                  <a:pt x="10282938" y="193487"/>
                  <a:pt x="10335459" y="157175"/>
                  <a:pt x="10338607" y="202846"/>
                </a:cubicBezTo>
                <a:cubicBezTo>
                  <a:pt x="10349171" y="220353"/>
                  <a:pt x="10366124" y="217011"/>
                  <a:pt x="10370927" y="198630"/>
                </a:cubicBezTo>
                <a:cubicBezTo>
                  <a:pt x="10391994" y="198716"/>
                  <a:pt x="10408613" y="218644"/>
                  <a:pt x="10423650" y="187033"/>
                </a:cubicBezTo>
                <a:cubicBezTo>
                  <a:pt x="10452431" y="186111"/>
                  <a:pt x="10492877" y="246749"/>
                  <a:pt x="10507238" y="199359"/>
                </a:cubicBezTo>
                <a:cubicBezTo>
                  <a:pt x="10543427" y="261875"/>
                  <a:pt x="10653987" y="201249"/>
                  <a:pt x="10712234" y="202150"/>
                </a:cubicBezTo>
                <a:cubicBezTo>
                  <a:pt x="10824446" y="218073"/>
                  <a:pt x="10878410" y="233516"/>
                  <a:pt x="10955598" y="236823"/>
                </a:cubicBezTo>
                <a:cubicBezTo>
                  <a:pt x="11045848" y="210188"/>
                  <a:pt x="11132536" y="208078"/>
                  <a:pt x="11210395" y="197924"/>
                </a:cubicBezTo>
                <a:cubicBezTo>
                  <a:pt x="11248542" y="205602"/>
                  <a:pt x="11317163" y="98606"/>
                  <a:pt x="11355556" y="131371"/>
                </a:cubicBezTo>
                <a:cubicBezTo>
                  <a:pt x="11409097" y="114944"/>
                  <a:pt x="11452001" y="121965"/>
                  <a:pt x="11531644" y="99364"/>
                </a:cubicBezTo>
                <a:cubicBezTo>
                  <a:pt x="11597142" y="88300"/>
                  <a:pt x="11671940" y="72591"/>
                  <a:pt x="11719114" y="62439"/>
                </a:cubicBezTo>
                <a:cubicBezTo>
                  <a:pt x="11727434" y="40579"/>
                  <a:pt x="11796069" y="38621"/>
                  <a:pt x="11814686" y="38458"/>
                </a:cubicBezTo>
                <a:cubicBezTo>
                  <a:pt x="11821248" y="1152"/>
                  <a:pt x="11853228" y="33244"/>
                  <a:pt x="11865687" y="10088"/>
                </a:cubicBezTo>
                <a:cubicBezTo>
                  <a:pt x="11893768" y="15302"/>
                  <a:pt x="11926464" y="10706"/>
                  <a:pt x="11957454" y="4020"/>
                </a:cubicBezTo>
                <a:lnTo>
                  <a:pt x="11975060" y="0"/>
                </a:lnTo>
                <a:lnTo>
                  <a:pt x="12006839" y="210943"/>
                </a:lnTo>
                <a:cubicBezTo>
                  <a:pt x="12204146" y="1520595"/>
                  <a:pt x="12452801" y="3171091"/>
                  <a:pt x="12642772" y="4432052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389D0BC-BA1D-4360-88F9-D9ECCBDAB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79" y="1764254"/>
            <a:ext cx="10937021" cy="4455571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27453C9F-D2B5-C3CE-9CE6-2698E887EA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2804990"/>
              </p:ext>
            </p:extLst>
          </p:nvPr>
        </p:nvGraphicFramePr>
        <p:xfrm>
          <a:off x="1554480" y="1921191"/>
          <a:ext cx="9210501" cy="4141695"/>
        </p:xfrm>
        <a:graphic>
          <a:graphicData uri="http://schemas.openxmlformats.org/drawingml/2006/table">
            <a:tbl>
              <a:tblPr firstRow="1" bandRow="1"/>
              <a:tblGrid>
                <a:gridCol w="3957930">
                  <a:extLst>
                    <a:ext uri="{9D8B030D-6E8A-4147-A177-3AD203B41FA5}">
                      <a16:colId xmlns:a16="http://schemas.microsoft.com/office/drawing/2014/main" val="3098646031"/>
                    </a:ext>
                  </a:extLst>
                </a:gridCol>
                <a:gridCol w="5252571">
                  <a:extLst>
                    <a:ext uri="{9D8B030D-6E8A-4147-A177-3AD203B41FA5}">
                      <a16:colId xmlns:a16="http://schemas.microsoft.com/office/drawing/2014/main" val="3837842907"/>
                    </a:ext>
                  </a:extLst>
                </a:gridCol>
              </a:tblGrid>
              <a:tr h="290119"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200" b="1">
                          <a:effectLst/>
                        </a:rPr>
                        <a:t>단점</a:t>
                      </a:r>
                    </a:p>
                  </a:txBody>
                  <a:tcPr marL="21007" marR="21007" marT="10504" marB="10504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ko-KR" altLang="en-US" sz="1200" b="1">
                          <a:effectLst/>
                        </a:rPr>
                        <a:t>설명</a:t>
                      </a:r>
                    </a:p>
                  </a:txBody>
                  <a:tcPr marL="21007" marR="21007" marT="10504" marB="10504" anchor="b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032581"/>
                  </a:ext>
                </a:extLst>
              </a:tr>
              <a:tr h="962894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학습 곡선</a:t>
                      </a:r>
                    </a:p>
                  </a:txBody>
                  <a:tcPr marL="21007" marR="21007" marT="10504" marB="10504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200" dirty="0">
                          <a:effectLst/>
                        </a:rPr>
                        <a:t>Kubernetes</a:t>
                      </a:r>
                      <a:r>
                        <a:rPr lang="ko-KR" altLang="en-US" sz="1200" dirty="0">
                          <a:effectLst/>
                        </a:rPr>
                        <a:t>는 복잡한 컨테이너 오케스트레이션 도구로서 학습 곡선이 존재합니다</a:t>
                      </a:r>
                      <a:r>
                        <a:rPr lang="en-US" altLang="ko-KR" sz="1200" dirty="0">
                          <a:effectLst/>
                        </a:rPr>
                        <a:t>. AKS</a:t>
                      </a:r>
                      <a:r>
                        <a:rPr lang="ko-KR" altLang="en-US" sz="1200" dirty="0">
                          <a:effectLst/>
                        </a:rPr>
                        <a:t>를 사용하려면 </a:t>
                      </a:r>
                      <a:r>
                        <a:rPr lang="en-US" altLang="ko-KR" sz="1200" dirty="0">
                          <a:effectLst/>
                        </a:rPr>
                        <a:t>Kubernetes</a:t>
                      </a:r>
                      <a:r>
                        <a:rPr lang="ko-KR" altLang="en-US" sz="1200" dirty="0">
                          <a:effectLst/>
                        </a:rPr>
                        <a:t>에 대한 이해와 관리 기술이 필요하며</a:t>
                      </a:r>
                      <a:r>
                        <a:rPr lang="en-US" altLang="ko-KR" sz="1200" dirty="0">
                          <a:effectLst/>
                        </a:rPr>
                        <a:t>, </a:t>
                      </a:r>
                      <a:r>
                        <a:rPr lang="ko-KR" altLang="en-US" sz="1200" dirty="0">
                          <a:effectLst/>
                        </a:rPr>
                        <a:t>초기 설정 및 클러스터 운영에 시간과 노력이 필요할 수 있습니다</a:t>
                      </a:r>
                      <a:r>
                        <a:rPr lang="en-US" altLang="ko-KR" sz="1200" dirty="0">
                          <a:effectLst/>
                        </a:rPr>
                        <a:t>.</a:t>
                      </a:r>
                    </a:p>
                  </a:txBody>
                  <a:tcPr marL="21007" marR="21007" marT="10504" marB="10504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926479"/>
                  </a:ext>
                </a:extLst>
              </a:tr>
              <a:tr h="962894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비용</a:t>
                      </a:r>
                    </a:p>
                  </a:txBody>
                  <a:tcPr marL="21007" marR="21007" marT="10504" marB="10504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200" dirty="0">
                          <a:effectLst/>
                        </a:rPr>
                        <a:t>AKS</a:t>
                      </a:r>
                      <a:r>
                        <a:rPr lang="ko-KR" altLang="en-US" sz="1200" dirty="0">
                          <a:effectLst/>
                        </a:rPr>
                        <a:t>를 사용하는 경우에는 </a:t>
                      </a:r>
                      <a:r>
                        <a:rPr lang="en-US" altLang="ko-KR" sz="1200" dirty="0">
                          <a:effectLst/>
                        </a:rPr>
                        <a:t>Azure </a:t>
                      </a:r>
                      <a:r>
                        <a:rPr lang="ko-KR" altLang="en-US" sz="1200" dirty="0">
                          <a:effectLst/>
                        </a:rPr>
                        <a:t>리소스 및 서비스에 대한 비용이 발생합니다</a:t>
                      </a:r>
                      <a:r>
                        <a:rPr lang="en-US" altLang="ko-KR" sz="1200" dirty="0">
                          <a:effectLst/>
                        </a:rPr>
                        <a:t>. </a:t>
                      </a:r>
                      <a:r>
                        <a:rPr lang="ko-KR" altLang="en-US" sz="1200" dirty="0">
                          <a:effectLst/>
                        </a:rPr>
                        <a:t>클러스터 운영 및 관리에 필요한 인프라 </a:t>
                      </a:r>
                      <a:r>
                        <a:rPr lang="ko-KR" altLang="en-US" sz="1200" dirty="0" err="1">
                          <a:effectLst/>
                        </a:rPr>
                        <a:t>비용뿐만</a:t>
                      </a:r>
                      <a:r>
                        <a:rPr lang="ko-KR" altLang="en-US" sz="1200" dirty="0">
                          <a:effectLst/>
                        </a:rPr>
                        <a:t> 아니라</a:t>
                      </a:r>
                      <a:r>
                        <a:rPr lang="en-US" altLang="ko-KR" sz="1200" dirty="0">
                          <a:effectLst/>
                        </a:rPr>
                        <a:t>, </a:t>
                      </a:r>
                      <a:r>
                        <a:rPr lang="ko-KR" altLang="en-US" sz="1200" dirty="0">
                          <a:effectLst/>
                        </a:rPr>
                        <a:t>애플리케이션의 스케일링</a:t>
                      </a:r>
                      <a:r>
                        <a:rPr lang="en-US" altLang="ko-KR" sz="1200" dirty="0">
                          <a:effectLst/>
                        </a:rPr>
                        <a:t>, </a:t>
                      </a:r>
                      <a:r>
                        <a:rPr lang="ko-KR" altLang="en-US" sz="1200" dirty="0">
                          <a:effectLst/>
                        </a:rPr>
                        <a:t>스토리지</a:t>
                      </a:r>
                      <a:r>
                        <a:rPr lang="en-US" altLang="ko-KR" sz="1200" dirty="0">
                          <a:effectLst/>
                        </a:rPr>
                        <a:t>, </a:t>
                      </a:r>
                      <a:r>
                        <a:rPr lang="ko-KR" altLang="en-US" sz="1200" dirty="0">
                          <a:effectLst/>
                        </a:rPr>
                        <a:t>네트워킹 등 추가 서비스 사용에 따른 비용이 발생할 수 있습니다</a:t>
                      </a:r>
                      <a:r>
                        <a:rPr lang="en-US" altLang="ko-KR" sz="1200" dirty="0">
                          <a:effectLst/>
                        </a:rPr>
                        <a:t>.</a:t>
                      </a:r>
                    </a:p>
                  </a:txBody>
                  <a:tcPr marL="21007" marR="21007" marT="10504" marB="10504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381423"/>
                  </a:ext>
                </a:extLst>
              </a:tr>
              <a:tr h="962894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제한된 제어</a:t>
                      </a:r>
                    </a:p>
                  </a:txBody>
                  <a:tcPr marL="21007" marR="21007" marT="10504" marB="10504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200">
                          <a:effectLst/>
                        </a:rPr>
                        <a:t>AKS</a:t>
                      </a:r>
                      <a:r>
                        <a:rPr lang="ko-KR" altLang="en-US" sz="1200">
                          <a:effectLst/>
                        </a:rPr>
                        <a:t>는 관리되는 </a:t>
                      </a:r>
                      <a:r>
                        <a:rPr lang="en-US" altLang="ko-KR" sz="1200">
                          <a:effectLst/>
                        </a:rPr>
                        <a:t>Kubernetes </a:t>
                      </a:r>
                      <a:r>
                        <a:rPr lang="ko-KR" altLang="en-US" sz="1200">
                          <a:effectLst/>
                        </a:rPr>
                        <a:t>서비스로서</a:t>
                      </a:r>
                      <a:r>
                        <a:rPr lang="en-US" altLang="ko-KR" sz="1200">
                          <a:effectLst/>
                        </a:rPr>
                        <a:t>, </a:t>
                      </a:r>
                      <a:r>
                        <a:rPr lang="ko-KR" altLang="en-US" sz="1200">
                          <a:effectLst/>
                        </a:rPr>
                        <a:t>클러스터의 일부 설정과 제어가 제한될 수 있습니다</a:t>
                      </a:r>
                      <a:r>
                        <a:rPr lang="en-US" altLang="ko-KR" sz="1200">
                          <a:effectLst/>
                        </a:rPr>
                        <a:t>. </a:t>
                      </a:r>
                      <a:r>
                        <a:rPr lang="ko-KR" altLang="en-US" sz="1200">
                          <a:effectLst/>
                        </a:rPr>
                        <a:t>특정한 클러스터 구성이나 커스터마이징이 필요한 경우에는 자체 관리형 </a:t>
                      </a:r>
                      <a:r>
                        <a:rPr lang="en-US" altLang="ko-KR" sz="1200">
                          <a:effectLst/>
                        </a:rPr>
                        <a:t>Kubernetes </a:t>
                      </a:r>
                      <a:r>
                        <a:rPr lang="ko-KR" altLang="en-US" sz="1200">
                          <a:effectLst/>
                        </a:rPr>
                        <a:t>클러스터를 고려해야 할 수 있습니다</a:t>
                      </a:r>
                      <a:r>
                        <a:rPr lang="en-US" altLang="ko-KR" sz="1200">
                          <a:effectLst/>
                        </a:rPr>
                        <a:t>.</a:t>
                      </a:r>
                    </a:p>
                  </a:txBody>
                  <a:tcPr marL="21007" marR="21007" marT="10504" marB="10504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077681"/>
                  </a:ext>
                </a:extLst>
              </a:tr>
              <a:tr h="962894">
                <a:tc>
                  <a:txBody>
                    <a:bodyPr/>
                    <a:lstStyle/>
                    <a:p>
                      <a:pPr fontAlgn="base"/>
                      <a:r>
                        <a:rPr lang="ko-KR" altLang="en-US" sz="1200">
                          <a:effectLst/>
                        </a:rPr>
                        <a:t>네트워킹 및 성능</a:t>
                      </a:r>
                    </a:p>
                  </a:txBody>
                  <a:tcPr marL="21007" marR="21007" marT="10504" marB="10504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altLang="ko-KR" sz="1200" dirty="0">
                          <a:effectLst/>
                        </a:rPr>
                        <a:t>AKS</a:t>
                      </a:r>
                      <a:r>
                        <a:rPr lang="ko-KR" altLang="en-US" sz="1200" dirty="0">
                          <a:effectLst/>
                        </a:rPr>
                        <a:t>는 </a:t>
                      </a:r>
                      <a:r>
                        <a:rPr lang="en-US" altLang="ko-KR" sz="1200" dirty="0">
                          <a:effectLst/>
                        </a:rPr>
                        <a:t>Azure</a:t>
                      </a:r>
                      <a:r>
                        <a:rPr lang="ko-KR" altLang="en-US" sz="1200" dirty="0">
                          <a:effectLst/>
                        </a:rPr>
                        <a:t>의 가상 네트워킹 및 로드 </a:t>
                      </a:r>
                      <a:r>
                        <a:rPr lang="ko-KR" altLang="en-US" sz="1200" dirty="0" err="1">
                          <a:effectLst/>
                        </a:rPr>
                        <a:t>밸런싱</a:t>
                      </a:r>
                      <a:r>
                        <a:rPr lang="ko-KR" altLang="en-US" sz="1200" dirty="0">
                          <a:effectLst/>
                        </a:rPr>
                        <a:t> 기능과 통합되어 있습니다</a:t>
                      </a:r>
                      <a:r>
                        <a:rPr lang="en-US" altLang="ko-KR" sz="1200" dirty="0">
                          <a:effectLst/>
                        </a:rPr>
                        <a:t>. </a:t>
                      </a:r>
                      <a:r>
                        <a:rPr lang="ko-KR" altLang="en-US" sz="1200" dirty="0">
                          <a:effectLst/>
                        </a:rPr>
                        <a:t>그러나 특정한 네트워킹 구성이나 성능 요구 사항이 있는 경우</a:t>
                      </a:r>
                      <a:r>
                        <a:rPr lang="en-US" altLang="ko-KR" sz="1200" dirty="0">
                          <a:effectLst/>
                        </a:rPr>
                        <a:t>, </a:t>
                      </a:r>
                      <a:r>
                        <a:rPr lang="ko-KR" altLang="en-US" sz="1200" dirty="0">
                          <a:effectLst/>
                        </a:rPr>
                        <a:t>추가 구성이 필요할 수 있습니다</a:t>
                      </a:r>
                      <a:r>
                        <a:rPr lang="en-US" altLang="ko-KR" sz="1200" dirty="0">
                          <a:effectLst/>
                        </a:rPr>
                        <a:t>. </a:t>
                      </a:r>
                      <a:r>
                        <a:rPr lang="ko-KR" altLang="en-US" sz="1200" dirty="0">
                          <a:effectLst/>
                        </a:rPr>
                        <a:t>네트워크 </a:t>
                      </a:r>
                      <a:r>
                        <a:rPr lang="ko-KR" altLang="en-US" sz="1200" dirty="0" err="1">
                          <a:effectLst/>
                        </a:rPr>
                        <a:t>레이턴시나</a:t>
                      </a:r>
                      <a:r>
                        <a:rPr lang="ko-KR" altLang="en-US" sz="1200" dirty="0">
                          <a:effectLst/>
                        </a:rPr>
                        <a:t> 성능 제한은 애플리케이션의 성능에 영향을 줄 수 있습니다</a:t>
                      </a:r>
                      <a:r>
                        <a:rPr lang="en-US" altLang="ko-KR" sz="1200" dirty="0">
                          <a:effectLst/>
                        </a:rPr>
                        <a:t>.</a:t>
                      </a:r>
                    </a:p>
                  </a:txBody>
                  <a:tcPr marL="21007" marR="21007" marT="10504" marB="10504" anchor="ctr">
                    <a:lnL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58620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4CCC9CE-96A0-8133-0B98-2F8F8F728579}"/>
              </a:ext>
            </a:extLst>
          </p:cNvPr>
          <p:cNvSpPr txBox="1"/>
          <p:nvPr/>
        </p:nvSpPr>
        <p:spPr>
          <a:xfrm>
            <a:off x="250766" y="314336"/>
            <a:ext cx="67042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0" i="0" dirty="0">
                <a:solidFill>
                  <a:srgbClr val="374151"/>
                </a:solidFill>
                <a:effectLst/>
                <a:latin typeface="Söhne"/>
              </a:rPr>
              <a:t>Azure Kubernetes Service (AKS) </a:t>
            </a:r>
            <a:r>
              <a:rPr lang="ko-KR" altLang="en-US" sz="2800" b="0" i="0" dirty="0">
                <a:solidFill>
                  <a:srgbClr val="374151"/>
                </a:solidFill>
                <a:effectLst/>
                <a:latin typeface="Söhne"/>
              </a:rPr>
              <a:t>설정의 단점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195089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65D169-21B2-9781-CFE1-F4410495CD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C32399-E679-ED5A-88A2-99EEC2CFDF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1084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5126E2C5-02FA-01B8-ED3B-04D8C6366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275552"/>
            <a:ext cx="3278292" cy="136049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859D8ED-0012-782B-E682-C74582157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492" y="1224100"/>
            <a:ext cx="3239769" cy="146339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3CD1643-49B7-D5DF-B406-61B9DCC36E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7" y="4331727"/>
            <a:ext cx="3278292" cy="114093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33F9AF6-DE0B-09DE-9712-D1F71384C4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3491" y="3842736"/>
            <a:ext cx="3239769" cy="213824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AF410C7-8EA4-F5A5-1887-2CB22F63FD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3662" y="643466"/>
            <a:ext cx="3426201" cy="557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244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6651B3B-2F8A-4E48-BEA0-5D35421CE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12839B5-6527-4FE1-B5CA-71D5FFC47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752927"/>
            <a:ext cx="7566298" cy="822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6A9BC49-BE1F-ED99-04A2-ED7731FFC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289" y="3006496"/>
            <a:ext cx="5352029" cy="3385159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E12D8E2-6088-4997-A8C6-1794DA9E1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813" y="0"/>
            <a:ext cx="82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5D46DEE-E568-C85A-24DD-2616AB3D5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4399" y="321735"/>
            <a:ext cx="2011817" cy="3218907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AF10F47-1605-47C5-AE58-9062909A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299" y="3862989"/>
            <a:ext cx="4625702" cy="8228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1D8C9D0-E3F5-C446-6768-C6F9E6061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0858" y="4267009"/>
            <a:ext cx="1818637" cy="21333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7647F4A7-2DEF-B8D5-1D14-8A7E75A014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2923309" cy="49862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36B749F-F711-277C-B836-E1AA25DBDB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2113" y="516750"/>
            <a:ext cx="4913154" cy="2236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982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35DAC6CC-5990-0671-3D78-BEFB4A381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72" y="1123527"/>
            <a:ext cx="2244840" cy="460480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0DA1EB8-87CF-4588-A1FD-4756F9A28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10079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C74B884E-13E7-B3E2-F55F-840128BC9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763" y="1123527"/>
            <a:ext cx="2452056" cy="460480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7A4E378-EA57-47B9-B1EB-58B998F6C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2595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8E520E1F-D164-B4CD-4ECA-DADB03B06B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8346" y="1123527"/>
            <a:ext cx="2475079" cy="460480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B31ED6-76F0-425A-9A41-C947AEF9C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66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5B4E9997-A048-F647-C7A8-85D7ECA07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0662" y="1228227"/>
            <a:ext cx="2560320" cy="43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797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3B6C49C-AC20-96FC-45FC-5A04EF7AF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197" y="779244"/>
            <a:ext cx="3701737" cy="55578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8BBDF3B-6905-C5C4-150F-B4233D1C0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521" y="1571195"/>
            <a:ext cx="4011089" cy="191378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5AB82D2-1776-9C2C-1EAE-1F4DEEC3A6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4467" y="3721149"/>
            <a:ext cx="3927196" cy="236470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2380575-5CAC-A496-FB3A-BB80D77AB7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3610" y="643467"/>
            <a:ext cx="4981091" cy="241189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7C0136A-B599-F5C0-214A-A719489590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3610" y="3173446"/>
            <a:ext cx="1510057" cy="304108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4378458-CED5-AB86-EAE7-A6102A1CE8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13672" y="3170608"/>
            <a:ext cx="1410435" cy="291524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8999815-25CB-5B34-75F8-712C3DDB93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19426" y="3041931"/>
            <a:ext cx="2490545" cy="173957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0B5E013-2E0F-C2FE-A33A-E08B791B9A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16987" y="4389880"/>
            <a:ext cx="2532492" cy="182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632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EE7022E-E6D1-FF77-9479-093D2CA85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336" y="643467"/>
            <a:ext cx="4667776" cy="216387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F809816-BBA8-FF2C-210B-0804A4C62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3227" y="999946"/>
            <a:ext cx="4409661" cy="122765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B88BED5-0809-32B2-554B-16247FAB5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0869" y="2989017"/>
            <a:ext cx="4954676" cy="104598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0609019-A45D-7886-E9B5-5C35AC5FF0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6559" y="2394455"/>
            <a:ext cx="2807649" cy="205343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BB93056-D1F8-1411-B8A2-CDC17CA002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2545" y="3907856"/>
            <a:ext cx="3259075" cy="66062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E80A3D1-B128-2EBD-6076-95AF786A24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9382" y="4238168"/>
            <a:ext cx="3187508" cy="197636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CE7845B-15A4-93C8-CF9F-842E6B2589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11224" y="4796417"/>
            <a:ext cx="2829670" cy="138180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9986DBE-96E9-8E27-6C18-7DB8463AB51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79112" y="4596006"/>
            <a:ext cx="2697546" cy="161852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81BCFE8-23B7-9DD2-41C4-534855944B0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61724" y="1520323"/>
            <a:ext cx="1227659" cy="91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217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0465E2B0C07E548AB9127313090A974" ma:contentTypeVersion="4" ma:contentTypeDescription="새 문서를 만듭니다." ma:contentTypeScope="" ma:versionID="95c6f459473ec5d674afe8afd9e7f8ec">
  <xsd:schema xmlns:xsd="http://www.w3.org/2001/XMLSchema" xmlns:xs="http://www.w3.org/2001/XMLSchema" xmlns:p="http://schemas.microsoft.com/office/2006/metadata/properties" xmlns:ns3="5928d78e-da8f-420f-aa5d-e7d95386672d" targetNamespace="http://schemas.microsoft.com/office/2006/metadata/properties" ma:root="true" ma:fieldsID="4aad871ebb69bdba2a01dc35efa0a2e0" ns3:_="">
    <xsd:import namespace="5928d78e-da8f-420f-aa5d-e7d95386672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28d78e-da8f-420f-aa5d-e7d9538667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35DA0C7-1DCD-481C-B59B-E9A616CE99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928d78e-da8f-420f-aa5d-e7d95386672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90705E4-D844-4D94-8717-9722302FFD0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5B2F7A-2718-4103-A2E1-9D9F0D02D5CF}">
  <ds:schemaRefs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5928d78e-da8f-420f-aa5d-e7d95386672d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1354</TotalTime>
  <Words>2104</Words>
  <Application>Microsoft Office PowerPoint</Application>
  <PresentationFormat>와이드스크린</PresentationFormat>
  <Paragraphs>216</Paragraphs>
  <Slides>44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0" baseType="lpstr">
      <vt:lpstr>-apple-system</vt:lpstr>
      <vt:lpstr>Meiryo</vt:lpstr>
      <vt:lpstr>Söhne</vt:lpstr>
      <vt:lpstr>맑은 고딕</vt:lpstr>
      <vt:lpstr>Arial</vt:lpstr>
      <vt:lpstr>Office 테마</vt:lpstr>
      <vt:lpstr>Web Application Deployment</vt:lpstr>
      <vt:lpstr>Service nginx in VM</vt:lpstr>
      <vt:lpstr>Load Balancer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Traffic Manager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Storage Account – Static Web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  Web App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Azure Container</vt:lpstr>
      <vt:lpstr>PowerPoint 프레젠테이션</vt:lpstr>
      <vt:lpstr>PowerPoint 프레젠테이션</vt:lpstr>
      <vt:lpstr>Azure Kubernetes Service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최유나</dc:creator>
  <cp:lastModifiedBy>최유나</cp:lastModifiedBy>
  <cp:revision>12</cp:revision>
  <dcterms:created xsi:type="dcterms:W3CDTF">2023-05-25T00:30:48Z</dcterms:created>
  <dcterms:modified xsi:type="dcterms:W3CDTF">2023-07-31T14:52:51Z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0x010100E0465E2B0C07E548AB9127313090A974</vt:lpwstr>
  </property>
</Properties>
</file>

<file path=docProps/thumbnail.jpeg>
</file>